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oto Sans" charset="1" panose="020B0502040504020204"/>
      <p:regular r:id="rId12"/>
    </p:embeddedFont>
    <p:embeddedFont>
      <p:font typeface="Noto Sans Bold" charset="1" panose="020B0802040504020204"/>
      <p:regular r:id="rId13"/>
    </p:embeddedFont>
    <p:embeddedFont>
      <p:font typeface="Noto Sans Italics" charset="1" panose="020B0502040504090204"/>
      <p:regular r:id="rId14"/>
    </p:embeddedFont>
    <p:embeddedFont>
      <p:font typeface="Noto Sans Bold Italics" charset="1" panose="020B0802040504090204"/>
      <p:regular r:id="rId15"/>
    </p:embeddedFont>
    <p:embeddedFont>
      <p:font typeface="Times New Roman" charset="1" panose="02030502070405020303"/>
      <p:regular r:id="rId16"/>
    </p:embeddedFont>
    <p:embeddedFont>
      <p:font typeface="Times New Roman Bold" charset="1" panose="02030802070405020303"/>
      <p:regular r:id="rId17"/>
    </p:embeddedFont>
    <p:embeddedFont>
      <p:font typeface="Times New Roman Italics" charset="1" panose="02030502070405090303"/>
      <p:regular r:id="rId18"/>
    </p:embeddedFont>
    <p:embeddedFont>
      <p:font typeface="Times New Roman Bold Italics" charset="1" panose="02030802070405090303"/>
      <p:regular r:id="rId19"/>
    </p:embeddedFont>
    <p:embeddedFont>
      <p:font typeface="Times New Roman Medium" charset="1" panose="02030502070405020303"/>
      <p:regular r:id="rId20"/>
    </p:embeddedFont>
    <p:embeddedFont>
      <p:font typeface="Times New Roman Medium Italics" charset="1" panose="02030502070405090303"/>
      <p:regular r:id="rId21"/>
    </p:embeddedFont>
    <p:embeddedFont>
      <p:font typeface="Times New Roman Semi-Bold" charset="1" panose="02030702070405020303"/>
      <p:regular r:id="rId22"/>
    </p:embeddedFont>
    <p:embeddedFont>
      <p:font typeface="Times New Roman Semi-Bold Italics" charset="1" panose="02030702070405090303"/>
      <p:regular r:id="rId23"/>
    </p:embeddedFont>
    <p:embeddedFont>
      <p:font typeface="Times New Roman Ultra-Bold" charset="1" panose="02030902070405020303"/>
      <p:regular r:id="rId24"/>
    </p:embeddedFont>
    <p:embeddedFont>
      <p:font typeface="Noto Serif Display" charset="1" panose="02020502080505020204"/>
      <p:regular r:id="rId25"/>
    </p:embeddedFont>
    <p:embeddedFont>
      <p:font typeface="Noto Serif Display Bold" charset="1" panose="02020802080505020204"/>
      <p:regular r:id="rId26"/>
    </p:embeddedFont>
    <p:embeddedFont>
      <p:font typeface="Noto Serif Display Italics" charset="1" panose="02020502080505090204"/>
      <p:regular r:id="rId27"/>
    </p:embeddedFont>
    <p:embeddedFont>
      <p:font typeface="Noto Serif Display Bold Italics" charset="1" panose="02020802080505090204"/>
      <p:regular r:id="rId28"/>
    </p:embeddedFont>
    <p:embeddedFont>
      <p:font typeface="Noto Serif Display Thin" charset="1" panose="02020202080505020204"/>
      <p:regular r:id="rId29"/>
    </p:embeddedFont>
    <p:embeddedFont>
      <p:font typeface="Noto Serif Display Thin Italics" charset="1" panose="02020202080505090204"/>
      <p:regular r:id="rId30"/>
    </p:embeddedFont>
    <p:embeddedFont>
      <p:font typeface="Noto Serif Display Extra-Light" charset="1" panose="02020302080505020204"/>
      <p:regular r:id="rId31"/>
    </p:embeddedFont>
    <p:embeddedFont>
      <p:font typeface="Noto Serif Display Extra-Light Italics" charset="1" panose="02020302080505090204"/>
      <p:regular r:id="rId32"/>
    </p:embeddedFont>
    <p:embeddedFont>
      <p:font typeface="Noto Serif Display Light" charset="1" panose="02020402080505020204"/>
      <p:regular r:id="rId33"/>
    </p:embeddedFont>
    <p:embeddedFont>
      <p:font typeface="Noto Serif Display Light Italics" charset="1" panose="02020402080505090204"/>
      <p:regular r:id="rId34"/>
    </p:embeddedFont>
    <p:embeddedFont>
      <p:font typeface="Noto Serif Display Medium" charset="1" panose="02020602080505020204"/>
      <p:regular r:id="rId35"/>
    </p:embeddedFont>
    <p:embeddedFont>
      <p:font typeface="Noto Serif Display Medium Italics" charset="1" panose="02020602080505090204"/>
      <p:regular r:id="rId36"/>
    </p:embeddedFont>
    <p:embeddedFont>
      <p:font typeface="Noto Serif Display Semi-Bold" charset="1" panose="02020702080505020204"/>
      <p:regular r:id="rId37"/>
    </p:embeddedFont>
    <p:embeddedFont>
      <p:font typeface="Noto Serif Display Semi-Bold Italics" charset="1" panose="02020702080505090204"/>
      <p:regular r:id="rId38"/>
    </p:embeddedFont>
    <p:embeddedFont>
      <p:font typeface="Noto Serif Display Ultra-Bold" charset="1" panose="02020902080505020204"/>
      <p:regular r:id="rId39"/>
    </p:embeddedFont>
    <p:embeddedFont>
      <p:font typeface="Noto Serif Display Ultra-Bold Italics" charset="1" panose="02020902080505090204"/>
      <p:regular r:id="rId40"/>
    </p:embeddedFont>
    <p:embeddedFont>
      <p:font typeface="Noto Serif Display Heavy" charset="1" panose="02020A02080505020204"/>
      <p:regular r:id="rId41"/>
    </p:embeddedFont>
    <p:embeddedFont>
      <p:font typeface="Noto Serif Display Heavy Italics" charset="1" panose="02020A02080505090204"/>
      <p:regular r:id="rId42"/>
    </p:embeddedFont>
    <p:embeddedFont>
      <p:font typeface="Inter" charset="1" panose="020B0502030000000004"/>
      <p:regular r:id="rId43"/>
    </p:embeddedFont>
    <p:embeddedFont>
      <p:font typeface="Inter Bold" charset="1" panose="020B0802030000000004"/>
      <p:regular r:id="rId44"/>
    </p:embeddedFont>
    <p:embeddedFont>
      <p:font typeface="Inter Italics" charset="1" panose="020B0502030000000004"/>
      <p:regular r:id="rId45"/>
    </p:embeddedFont>
    <p:embeddedFont>
      <p:font typeface="Inter Bold Italics" charset="1" panose="020B0802030000000004"/>
      <p:regular r:id="rId46"/>
    </p:embeddedFont>
    <p:embeddedFont>
      <p:font typeface="Inter Thin" charset="1" panose="020B0A02050000000004"/>
      <p:regular r:id="rId47"/>
    </p:embeddedFont>
    <p:embeddedFont>
      <p:font typeface="Inter Thin Italics" charset="1" panose="020B0A02050000000004"/>
      <p:regular r:id="rId48"/>
    </p:embeddedFont>
    <p:embeddedFont>
      <p:font typeface="Inter Extra-Light" charset="1" panose="02000503000000020004"/>
      <p:regular r:id="rId49"/>
    </p:embeddedFont>
    <p:embeddedFont>
      <p:font typeface="Inter Light" charset="1" panose="02000503000000020004"/>
      <p:regular r:id="rId50"/>
    </p:embeddedFont>
    <p:embeddedFont>
      <p:font typeface="Inter Medium" charset="1" panose="02000503000000020004"/>
      <p:regular r:id="rId51"/>
    </p:embeddedFont>
    <p:embeddedFont>
      <p:font typeface="Inter Semi-Bold" charset="1" panose="02000503000000020004"/>
      <p:regular r:id="rId52"/>
    </p:embeddedFont>
    <p:embeddedFont>
      <p:font typeface="Inter Ultra-Bold" charset="1" panose="02000503000000020004"/>
      <p:regular r:id="rId53"/>
    </p:embeddedFont>
    <p:embeddedFont>
      <p:font typeface="Inter Heavy" charset="1" panose="020005030000000200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slides/slide17.xml" Type="http://schemas.openxmlformats.org/officeDocument/2006/relationships/slide"/><Relationship Id="rId72" Target="slides/slide18.xml" Type="http://schemas.openxmlformats.org/officeDocument/2006/relationships/slide"/><Relationship Id="rId73" Target="slides/slide1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vi.wikipedia.org/wiki/Ng%C3%B4n_ng%E1%BB%AF_%C4%91%C3%A1nh_d%E1%BA%A5u" TargetMode="External" Type="http://schemas.openxmlformats.org/officeDocument/2006/relationships/hyperlink"/><Relationship Id="rId5" Target="https://vi.wikipedia.org/wiki/Website" TargetMode="External" Type="http://schemas.openxmlformats.org/officeDocument/2006/relationships/hyperlink"/><Relationship Id="rId6" Target="https://vi.wikipedia.org/wiki/World_Wide_Web" TargetMode="External" Type="http://schemas.openxmlformats.org/officeDocument/2006/relationships/hyperlink"/><Relationship Id="rId7" Target="https://vi.wikipedia.org/wiki/CSS" TargetMode="External" Type="http://schemas.openxmlformats.org/officeDocument/2006/relationships/hyperlink"/><Relationship Id="rId8" Target="https://vi.wikipedia.org/wiki/JavaScript"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glints.com/vn/blog/ban-can-hoc-bao-nhieu-ngon-ngu-lap-trinh-de-tro-thanh-developer/"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ED"/>
        </a:solidFill>
      </p:bgPr>
    </p:bg>
    <p:spTree>
      <p:nvGrpSpPr>
        <p:cNvPr id="1" name=""/>
        <p:cNvGrpSpPr/>
        <p:nvPr/>
      </p:nvGrpSpPr>
      <p:grpSpPr>
        <a:xfrm>
          <a:off x="0" y="0"/>
          <a:ext cx="0" cy="0"/>
          <a:chOff x="0" y="0"/>
          <a:chExt cx="0" cy="0"/>
        </a:xfrm>
      </p:grpSpPr>
      <p:grpSp>
        <p:nvGrpSpPr>
          <p:cNvPr name="Group 2" id="2"/>
          <p:cNvGrpSpPr/>
          <p:nvPr/>
        </p:nvGrpSpPr>
        <p:grpSpPr>
          <a:xfrm rot="0">
            <a:off x="399554" y="338250"/>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CFCFD"/>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r>
                <a:rPr lang="en-US" sz="1899">
                  <a:solidFill>
                    <a:srgbClr val="FFFFFF"/>
                  </a:solidFill>
                  <a:latin typeface="Montserrat Classic"/>
                </a:rPr>
                <a:t>z</a:t>
              </a:r>
            </a:p>
          </p:txBody>
        </p:sp>
      </p:grpSp>
      <p:sp>
        <p:nvSpPr>
          <p:cNvPr name="Freeform 5" id="5"/>
          <p:cNvSpPr/>
          <p:nvPr/>
        </p:nvSpPr>
        <p:spPr>
          <a:xfrm flipH="false" flipV="false" rot="0">
            <a:off x="1443445" y="787990"/>
            <a:ext cx="1970356" cy="1970356"/>
          </a:xfrm>
          <a:custGeom>
            <a:avLst/>
            <a:gdLst/>
            <a:ahLst/>
            <a:cxnLst/>
            <a:rect r="r" b="b" t="t" l="l"/>
            <a:pathLst>
              <a:path h="1970356" w="1970356">
                <a:moveTo>
                  <a:pt x="0" y="0"/>
                </a:moveTo>
                <a:lnTo>
                  <a:pt x="1970356" y="0"/>
                </a:lnTo>
                <a:lnTo>
                  <a:pt x="1970356" y="1970356"/>
                </a:lnTo>
                <a:lnTo>
                  <a:pt x="0" y="1970356"/>
                </a:lnTo>
                <a:lnTo>
                  <a:pt x="0" y="0"/>
                </a:lnTo>
                <a:close/>
              </a:path>
            </a:pathLst>
          </a:custGeom>
          <a:blipFill>
            <a:blip r:embed="rId2">
              <a:alphaModFix amt="90000"/>
            </a:blip>
            <a:stretch>
              <a:fillRect l="0" t="0" r="0" b="0"/>
            </a:stretch>
          </a:blipFill>
        </p:spPr>
      </p:sp>
      <p:sp>
        <p:nvSpPr>
          <p:cNvPr name="Freeform 6" id="6"/>
          <p:cNvSpPr/>
          <p:nvPr/>
        </p:nvSpPr>
        <p:spPr>
          <a:xfrm flipH="false" flipV="false" rot="0">
            <a:off x="501610" y="3010654"/>
            <a:ext cx="7396441" cy="5768373"/>
          </a:xfrm>
          <a:custGeom>
            <a:avLst/>
            <a:gdLst/>
            <a:ahLst/>
            <a:cxnLst/>
            <a:rect r="r" b="b" t="t" l="l"/>
            <a:pathLst>
              <a:path h="5768373" w="7396441">
                <a:moveTo>
                  <a:pt x="0" y="0"/>
                </a:moveTo>
                <a:lnTo>
                  <a:pt x="7396441" y="0"/>
                </a:lnTo>
                <a:lnTo>
                  <a:pt x="7396441" y="5768373"/>
                </a:lnTo>
                <a:lnTo>
                  <a:pt x="0" y="5768373"/>
                </a:lnTo>
                <a:lnTo>
                  <a:pt x="0" y="0"/>
                </a:lnTo>
                <a:close/>
              </a:path>
            </a:pathLst>
          </a:custGeom>
          <a:blipFill>
            <a:blip r:embed="rId3"/>
            <a:stretch>
              <a:fillRect l="-21510" t="0" r="-17135" b="0"/>
            </a:stretch>
          </a:blipFill>
        </p:spPr>
      </p:sp>
      <p:sp>
        <p:nvSpPr>
          <p:cNvPr name="TextBox 7" id="7"/>
          <p:cNvSpPr txBox="true"/>
          <p:nvPr/>
        </p:nvSpPr>
        <p:spPr>
          <a:xfrm rot="0">
            <a:off x="7327155" y="7474727"/>
            <a:ext cx="10373246" cy="514173"/>
          </a:xfrm>
          <a:prstGeom prst="rect">
            <a:avLst/>
          </a:prstGeom>
        </p:spPr>
        <p:txBody>
          <a:bodyPr anchor="t" rtlCol="false" tIns="0" lIns="0" bIns="0" rIns="0">
            <a:spAutoFit/>
          </a:bodyPr>
          <a:lstStyle/>
          <a:p>
            <a:pPr algn="ctr">
              <a:lnSpc>
                <a:spcPts val="4209"/>
              </a:lnSpc>
            </a:pPr>
            <a:r>
              <a:rPr lang="en-US" sz="3006">
                <a:solidFill>
                  <a:srgbClr val="19376C"/>
                </a:solidFill>
                <a:latin typeface="Noto Sans Bold"/>
              </a:rPr>
              <a:t>SVTH:NGUYỄN ĐỨC THỊNH</a:t>
            </a:r>
          </a:p>
        </p:txBody>
      </p:sp>
      <p:sp>
        <p:nvSpPr>
          <p:cNvPr name="TextBox 8" id="8"/>
          <p:cNvSpPr txBox="true"/>
          <p:nvPr/>
        </p:nvSpPr>
        <p:spPr>
          <a:xfrm rot="0">
            <a:off x="7728469" y="6643325"/>
            <a:ext cx="10373246" cy="514173"/>
          </a:xfrm>
          <a:prstGeom prst="rect">
            <a:avLst/>
          </a:prstGeom>
        </p:spPr>
        <p:txBody>
          <a:bodyPr anchor="t" rtlCol="false" tIns="0" lIns="0" bIns="0" rIns="0">
            <a:spAutoFit/>
          </a:bodyPr>
          <a:lstStyle/>
          <a:p>
            <a:pPr algn="ctr">
              <a:lnSpc>
                <a:spcPts val="4209"/>
              </a:lnSpc>
            </a:pPr>
            <a:r>
              <a:rPr lang="en-US" sz="3006">
                <a:solidFill>
                  <a:srgbClr val="19376C"/>
                </a:solidFill>
                <a:latin typeface="Noto Sans Bold"/>
              </a:rPr>
              <a:t>GVHD:THS PHẠM THỊ TRÚC MAI</a:t>
            </a:r>
          </a:p>
        </p:txBody>
      </p:sp>
      <p:sp>
        <p:nvSpPr>
          <p:cNvPr name="TextBox 9" id="9"/>
          <p:cNvSpPr txBox="true"/>
          <p:nvPr/>
        </p:nvSpPr>
        <p:spPr>
          <a:xfrm rot="0">
            <a:off x="919200" y="1090631"/>
            <a:ext cx="10373246" cy="1307923"/>
          </a:xfrm>
          <a:prstGeom prst="rect">
            <a:avLst/>
          </a:prstGeom>
        </p:spPr>
        <p:txBody>
          <a:bodyPr anchor="t" rtlCol="false" tIns="0" lIns="0" bIns="0" rIns="0">
            <a:spAutoFit/>
          </a:bodyPr>
          <a:lstStyle/>
          <a:p>
            <a:pPr algn="ctr">
              <a:lnSpc>
                <a:spcPts val="3509"/>
              </a:lnSpc>
            </a:pPr>
            <a:r>
              <a:rPr lang="en-US" sz="2506">
                <a:solidFill>
                  <a:srgbClr val="19376C"/>
                </a:solidFill>
                <a:latin typeface="Noto Sans Bold"/>
              </a:rPr>
              <a:t> </a:t>
            </a:r>
            <a:r>
              <a:rPr lang="en-US" sz="2506">
                <a:solidFill>
                  <a:srgbClr val="19376C"/>
                </a:solidFill>
                <a:latin typeface="Noto Sans Bold"/>
              </a:rPr>
              <a:t>TRƯỜNG ĐẠI HỌC TRÀ VINH</a:t>
            </a:r>
          </a:p>
          <a:p>
            <a:pPr algn="ctr">
              <a:lnSpc>
                <a:spcPts val="3509"/>
              </a:lnSpc>
            </a:pPr>
            <a:r>
              <a:rPr lang="en-US" sz="2506">
                <a:solidFill>
                  <a:srgbClr val="19376C"/>
                </a:solidFill>
                <a:latin typeface="Noto Sans Bold"/>
              </a:rPr>
              <a:t>KHOA KỸ THUẬT VÀ CÔNG NGHỆ</a:t>
            </a:r>
          </a:p>
          <a:p>
            <a:pPr algn="ctr">
              <a:lnSpc>
                <a:spcPts val="3509"/>
              </a:lnSpc>
            </a:pPr>
          </a:p>
        </p:txBody>
      </p:sp>
      <p:sp>
        <p:nvSpPr>
          <p:cNvPr name="TextBox 10" id="10"/>
          <p:cNvSpPr txBox="true"/>
          <p:nvPr/>
        </p:nvSpPr>
        <p:spPr>
          <a:xfrm rot="0">
            <a:off x="6430583" y="3540244"/>
            <a:ext cx="10828717" cy="1408324"/>
          </a:xfrm>
          <a:prstGeom prst="rect">
            <a:avLst/>
          </a:prstGeom>
        </p:spPr>
        <p:txBody>
          <a:bodyPr anchor="t" rtlCol="false" tIns="0" lIns="0" bIns="0" rIns="0">
            <a:spAutoFit/>
          </a:bodyPr>
          <a:lstStyle/>
          <a:p>
            <a:pPr algn="ctr">
              <a:lnSpc>
                <a:spcPts val="5325"/>
              </a:lnSpc>
            </a:pPr>
            <a:r>
              <a:rPr lang="en-US" sz="3804">
                <a:solidFill>
                  <a:srgbClr val="04387D"/>
                </a:solidFill>
                <a:latin typeface="Times New Roman"/>
              </a:rPr>
              <a:t>TÌM HIỂU VỀ FRAMEWORK EMBERJS VÀ XÂY DỰNG WEBSITE MINH HOẠ</a:t>
            </a:r>
          </a:p>
        </p:txBody>
      </p:sp>
      <p:sp>
        <p:nvSpPr>
          <p:cNvPr name="TextBox 11" id="11"/>
          <p:cNvSpPr txBox="true"/>
          <p:nvPr/>
        </p:nvSpPr>
        <p:spPr>
          <a:xfrm rot="0">
            <a:off x="6105823" y="8264854"/>
            <a:ext cx="10373246" cy="514173"/>
          </a:xfrm>
          <a:prstGeom prst="rect">
            <a:avLst/>
          </a:prstGeom>
        </p:spPr>
        <p:txBody>
          <a:bodyPr anchor="t" rtlCol="false" tIns="0" lIns="0" bIns="0" rIns="0">
            <a:spAutoFit/>
          </a:bodyPr>
          <a:lstStyle/>
          <a:p>
            <a:pPr algn="ctr">
              <a:lnSpc>
                <a:spcPts val="4209"/>
              </a:lnSpc>
            </a:pPr>
            <a:r>
              <a:rPr lang="en-US" sz="3006">
                <a:solidFill>
                  <a:srgbClr val="19376C"/>
                </a:solidFill>
                <a:latin typeface="Noto Sans Bold"/>
              </a:rPr>
              <a:t>LỚP:DA21TTB</a:t>
            </a:r>
          </a:p>
        </p:txBody>
      </p:sp>
      <p:sp>
        <p:nvSpPr>
          <p:cNvPr name="TextBox 12" id="12"/>
          <p:cNvSpPr txBox="true"/>
          <p:nvPr/>
        </p:nvSpPr>
        <p:spPr>
          <a:xfrm rot="0">
            <a:off x="6430583" y="2417874"/>
            <a:ext cx="10828717" cy="732049"/>
          </a:xfrm>
          <a:prstGeom prst="rect">
            <a:avLst/>
          </a:prstGeom>
        </p:spPr>
        <p:txBody>
          <a:bodyPr anchor="t" rtlCol="false" tIns="0" lIns="0" bIns="0" rIns="0">
            <a:spAutoFit/>
          </a:bodyPr>
          <a:lstStyle/>
          <a:p>
            <a:pPr algn="ctr">
              <a:lnSpc>
                <a:spcPts val="5325"/>
              </a:lnSpc>
            </a:pPr>
            <a:r>
              <a:rPr lang="en-US" sz="3804">
                <a:solidFill>
                  <a:srgbClr val="04387D"/>
                </a:solidFill>
                <a:latin typeface="Times New Roman"/>
              </a:rPr>
              <a:t>ĐỒ ÁN CƠ SỞ NGÀNH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9F4E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9117" y="540558"/>
            <a:ext cx="7554883" cy="744728"/>
          </a:xfrm>
          <a:prstGeom prst="rect">
            <a:avLst/>
          </a:prstGeom>
        </p:spPr>
        <p:txBody>
          <a:bodyPr anchor="t" rtlCol="false" tIns="0" lIns="0" bIns="0" rIns="0">
            <a:spAutoFit/>
          </a:bodyPr>
          <a:lstStyle/>
          <a:p>
            <a:pPr marL="0" indent="0" lvl="0">
              <a:lnSpc>
                <a:spcPts val="5655"/>
              </a:lnSpc>
            </a:pPr>
            <a:r>
              <a:rPr lang="en-US" sz="5599">
                <a:solidFill>
                  <a:srgbClr val="000000"/>
                </a:solidFill>
                <a:latin typeface="Inter Bold"/>
              </a:rPr>
              <a:t>EMBERJS </a:t>
            </a:r>
          </a:p>
        </p:txBody>
      </p:sp>
      <p:sp>
        <p:nvSpPr>
          <p:cNvPr name="TextBox 6" id="6"/>
          <p:cNvSpPr txBox="true"/>
          <p:nvPr/>
        </p:nvSpPr>
        <p:spPr>
          <a:xfrm rot="0">
            <a:off x="891566" y="1800799"/>
            <a:ext cx="6853752" cy="537845"/>
          </a:xfrm>
          <a:prstGeom prst="rect">
            <a:avLst/>
          </a:prstGeom>
        </p:spPr>
        <p:txBody>
          <a:bodyPr anchor="t" rtlCol="false" tIns="0" lIns="0" bIns="0" rIns="0">
            <a:spAutoFit/>
          </a:bodyPr>
          <a:lstStyle/>
          <a:p>
            <a:pPr algn="ctr">
              <a:lnSpc>
                <a:spcPts val="4480"/>
              </a:lnSpc>
            </a:pPr>
            <a:r>
              <a:rPr lang="en-US" sz="3200">
                <a:solidFill>
                  <a:srgbClr val="000000"/>
                </a:solidFill>
                <a:latin typeface="Noto Sans Bold"/>
              </a:rPr>
              <a:t>TÍNH NĂNG EMBERJS</a:t>
            </a:r>
          </a:p>
        </p:txBody>
      </p:sp>
      <p:sp>
        <p:nvSpPr>
          <p:cNvPr name="TextBox 7" id="7"/>
          <p:cNvSpPr txBox="true"/>
          <p:nvPr/>
        </p:nvSpPr>
        <p:spPr>
          <a:xfrm rot="0">
            <a:off x="372417" y="2591690"/>
            <a:ext cx="8603550" cy="69151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Inter"/>
              </a:rPr>
              <a:t>EmberJS được sử dụng cho việc tạo và bảo trì các ứng dụng web.</a:t>
            </a:r>
          </a:p>
          <a:p>
            <a:pPr marL="647702" indent="-323851" lvl="1">
              <a:lnSpc>
                <a:spcPts val="4200"/>
              </a:lnSpc>
              <a:buFont typeface="Arial"/>
              <a:buChar char="•"/>
            </a:pPr>
            <a:r>
              <a:rPr lang="en-US" sz="3000">
                <a:solidFill>
                  <a:srgbClr val="000000"/>
                </a:solidFill>
                <a:latin typeface="Inter"/>
              </a:rPr>
              <a:t>View của EmberJS được tạo bởi các handlebars templates nên rất thuận tiện cho việc thiết kế font-end.</a:t>
            </a:r>
          </a:p>
          <a:p>
            <a:pPr marL="647702" indent="-323851" lvl="1">
              <a:lnSpc>
                <a:spcPts val="4200"/>
              </a:lnSpc>
              <a:buFont typeface="Arial"/>
              <a:buChar char="•"/>
            </a:pPr>
            <a:r>
              <a:rPr lang="en-US" sz="3000">
                <a:solidFill>
                  <a:srgbClr val="000000"/>
                </a:solidFill>
                <a:latin typeface="Inter"/>
              </a:rPr>
              <a:t>Tự động xác định route và controller.</a:t>
            </a:r>
          </a:p>
          <a:p>
            <a:pPr marL="647702" indent="-323851" lvl="1">
              <a:lnSpc>
                <a:spcPts val="4200"/>
              </a:lnSpc>
              <a:buFont typeface="Arial"/>
              <a:buChar char="•"/>
            </a:pPr>
            <a:r>
              <a:rPr lang="en-US" sz="3000">
                <a:solidFill>
                  <a:srgbClr val="000000"/>
                </a:solidFill>
                <a:latin typeface="Inter"/>
              </a:rPr>
              <a:t>Loại bỏ những khuôn mẫu cũ và thay bằng các kiến trúc ứng dụng tiêu chuẩn.</a:t>
            </a:r>
          </a:p>
          <a:p>
            <a:pPr marL="647702" indent="-323851" lvl="1">
              <a:lnSpc>
                <a:spcPts val="4200"/>
              </a:lnSpc>
              <a:buFont typeface="Arial"/>
              <a:buChar char="•"/>
            </a:pPr>
            <a:r>
              <a:rPr lang="en-US" sz="3000">
                <a:solidFill>
                  <a:srgbClr val="000000"/>
                </a:solidFill>
                <a:latin typeface="Inter"/>
              </a:rPr>
              <a:t>Ember.js có HTML và CSS là cốt lõi của mô hình phát triển.</a:t>
            </a:r>
          </a:p>
          <a:p>
            <a:pPr marL="647702" indent="-323851" lvl="1">
              <a:lnSpc>
                <a:spcPts val="4200"/>
              </a:lnSpc>
              <a:buFont typeface="Arial"/>
              <a:buChar char="•"/>
            </a:pPr>
            <a:r>
              <a:rPr lang="en-US" sz="3000">
                <a:solidFill>
                  <a:srgbClr val="000000"/>
                </a:solidFill>
                <a:latin typeface="Inter"/>
              </a:rPr>
              <a:t>Routes là tính năng cốt lõi để quản lý URL.</a:t>
            </a:r>
          </a:p>
          <a:p>
            <a:pPr marL="647702" indent="-323851" lvl="1">
              <a:lnSpc>
                <a:spcPts val="4200"/>
              </a:lnSpc>
              <a:buFont typeface="Arial"/>
              <a:buChar char="•"/>
            </a:pPr>
            <a:r>
              <a:rPr lang="en-US" sz="3000">
                <a:solidFill>
                  <a:srgbClr val="000000"/>
                </a:solidFill>
                <a:latin typeface="Inter"/>
              </a:rPr>
              <a:t>Hỗ trợ chuyên sâu nhiều loại view.</a:t>
            </a:r>
          </a:p>
          <a:p>
            <a:pPr algn="ctr">
              <a:lnSpc>
                <a:spcPts val="4200"/>
              </a:lnSpc>
            </a:pPr>
          </a:p>
        </p:txBody>
      </p:sp>
      <p:sp>
        <p:nvSpPr>
          <p:cNvPr name="Freeform 8" id="8"/>
          <p:cNvSpPr/>
          <p:nvPr/>
        </p:nvSpPr>
        <p:spPr>
          <a:xfrm flipH="false" flipV="false" rot="0">
            <a:off x="10743506" y="2338644"/>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CFD"/>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CFCFD"/>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790475" y="2847909"/>
            <a:ext cx="10707049" cy="4591183"/>
          </a:xfrm>
          <a:custGeom>
            <a:avLst/>
            <a:gdLst/>
            <a:ahLst/>
            <a:cxnLst/>
            <a:rect r="r" b="b" t="t" l="l"/>
            <a:pathLst>
              <a:path h="4591183" w="10707049">
                <a:moveTo>
                  <a:pt x="0" y="0"/>
                </a:moveTo>
                <a:lnTo>
                  <a:pt x="10707050" y="0"/>
                </a:lnTo>
                <a:lnTo>
                  <a:pt x="10707050" y="4591182"/>
                </a:lnTo>
                <a:lnTo>
                  <a:pt x="0" y="4591182"/>
                </a:lnTo>
                <a:lnTo>
                  <a:pt x="0" y="0"/>
                </a:lnTo>
                <a:close/>
              </a:path>
            </a:pathLst>
          </a:custGeom>
          <a:blipFill>
            <a:blip r:embed="rId2"/>
            <a:stretch>
              <a:fillRect l="0" t="0" r="0" b="0"/>
            </a:stretch>
          </a:blipFill>
        </p:spPr>
      </p:sp>
      <p:sp>
        <p:nvSpPr>
          <p:cNvPr name="TextBox 6" id="6"/>
          <p:cNvSpPr txBox="true"/>
          <p:nvPr/>
        </p:nvSpPr>
        <p:spPr>
          <a:xfrm rot="0">
            <a:off x="2023508" y="1035013"/>
            <a:ext cx="12066008" cy="66357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Inter Bold"/>
              </a:rPr>
              <a:t>CÁC THÀNH PHẦN TRONG EMBERJS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79991" y="2179439"/>
            <a:ext cx="7683680" cy="6684801"/>
          </a:xfrm>
          <a:custGeom>
            <a:avLst/>
            <a:gdLst/>
            <a:ahLst/>
            <a:cxnLst/>
            <a:rect r="r" b="b" t="t" l="l"/>
            <a:pathLst>
              <a:path h="6684801" w="7683680">
                <a:moveTo>
                  <a:pt x="0" y="0"/>
                </a:moveTo>
                <a:lnTo>
                  <a:pt x="7683679" y="0"/>
                </a:lnTo>
                <a:lnTo>
                  <a:pt x="7683679" y="6684801"/>
                </a:lnTo>
                <a:lnTo>
                  <a:pt x="0" y="6684801"/>
                </a:lnTo>
                <a:lnTo>
                  <a:pt x="0" y="0"/>
                </a:lnTo>
                <a:close/>
              </a:path>
            </a:pathLst>
          </a:custGeom>
          <a:blipFill>
            <a:blip r:embed="rId2"/>
            <a:stretch>
              <a:fillRect l="0" t="0" r="0" b="0"/>
            </a:stretch>
          </a:blipFill>
        </p:spPr>
      </p:sp>
      <p:sp>
        <p:nvSpPr>
          <p:cNvPr name="TextBox 6" id="6"/>
          <p:cNvSpPr txBox="true"/>
          <p:nvPr/>
        </p:nvSpPr>
        <p:spPr>
          <a:xfrm rot="0">
            <a:off x="422289" y="1897217"/>
            <a:ext cx="7907942" cy="4217833"/>
          </a:xfrm>
          <a:prstGeom prst="rect">
            <a:avLst/>
          </a:prstGeom>
        </p:spPr>
        <p:txBody>
          <a:bodyPr anchor="t" rtlCol="false" tIns="0" lIns="0" bIns="0" rIns="0">
            <a:spAutoFit/>
          </a:bodyPr>
          <a:lstStyle/>
          <a:p>
            <a:pPr algn="l" marL="0" indent="0" lvl="0">
              <a:lnSpc>
                <a:spcPts val="4193"/>
              </a:lnSpc>
              <a:spcBef>
                <a:spcPct val="0"/>
              </a:spcBef>
            </a:pPr>
            <a:r>
              <a:rPr lang="en-US" sz="2795">
                <a:solidFill>
                  <a:srgbClr val="000000"/>
                </a:solidFill>
                <a:latin typeface="Times New Roman"/>
              </a:rPr>
              <a:t>Template là một phần thiết yếu để định nghĩa giao diện người dùng.Vì vậy template có giao diện người dùng mạnh mẽ. Cũng giống như HTML thông thường, EmberJS cung cấp các thư viện handlebar template để xây dựng các ứng dụng front-end. Trong Ember thì Handlebars là thư viện phía máy khách có chức năng cung cấp các biểu thức.</a:t>
            </a:r>
          </a:p>
        </p:txBody>
      </p:sp>
      <p:sp>
        <p:nvSpPr>
          <p:cNvPr name="TextBox 7" id="7"/>
          <p:cNvSpPr txBox="true"/>
          <p:nvPr/>
        </p:nvSpPr>
        <p:spPr>
          <a:xfrm rot="0">
            <a:off x="821595" y="794702"/>
            <a:ext cx="8713301" cy="534671"/>
          </a:xfrm>
          <a:prstGeom prst="rect">
            <a:avLst/>
          </a:prstGeom>
        </p:spPr>
        <p:txBody>
          <a:bodyPr anchor="t" rtlCol="false" tIns="0" lIns="0" bIns="0" rIns="0">
            <a:spAutoFit/>
          </a:bodyPr>
          <a:lstStyle/>
          <a:p>
            <a:pPr marL="0" indent="0" lvl="0">
              <a:lnSpc>
                <a:spcPts val="4040"/>
              </a:lnSpc>
            </a:pPr>
            <a:r>
              <a:rPr lang="en-US" sz="4000">
                <a:solidFill>
                  <a:srgbClr val="000000"/>
                </a:solidFill>
                <a:latin typeface="Inter Bold"/>
              </a:rPr>
              <a:t>TEMPLATE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73275" y="2451743"/>
            <a:ext cx="7686025" cy="5656915"/>
          </a:xfrm>
          <a:custGeom>
            <a:avLst/>
            <a:gdLst/>
            <a:ahLst/>
            <a:cxnLst/>
            <a:rect r="r" b="b" t="t" l="l"/>
            <a:pathLst>
              <a:path h="5656915" w="7686025">
                <a:moveTo>
                  <a:pt x="0" y="0"/>
                </a:moveTo>
                <a:lnTo>
                  <a:pt x="7686025" y="0"/>
                </a:lnTo>
                <a:lnTo>
                  <a:pt x="7686025" y="5656915"/>
                </a:lnTo>
                <a:lnTo>
                  <a:pt x="0" y="5656915"/>
                </a:lnTo>
                <a:lnTo>
                  <a:pt x="0" y="0"/>
                </a:lnTo>
                <a:close/>
              </a:path>
            </a:pathLst>
          </a:custGeom>
          <a:blipFill>
            <a:blip r:embed="rId2"/>
            <a:stretch>
              <a:fillRect l="0" t="0" r="0" b="0"/>
            </a:stretch>
          </a:blipFill>
        </p:spPr>
      </p:sp>
      <p:sp>
        <p:nvSpPr>
          <p:cNvPr name="TextBox 6" id="6"/>
          <p:cNvSpPr txBox="true"/>
          <p:nvPr/>
        </p:nvSpPr>
        <p:spPr>
          <a:xfrm rot="0">
            <a:off x="244414" y="2444034"/>
            <a:ext cx="7907942" cy="5265583"/>
          </a:xfrm>
          <a:prstGeom prst="rect">
            <a:avLst/>
          </a:prstGeom>
        </p:spPr>
        <p:txBody>
          <a:bodyPr anchor="t" rtlCol="false" tIns="0" lIns="0" bIns="0" rIns="0">
            <a:spAutoFit/>
          </a:bodyPr>
          <a:lstStyle/>
          <a:p>
            <a:pPr marL="603596" indent="-301798" lvl="1">
              <a:lnSpc>
                <a:spcPts val="4193"/>
              </a:lnSpc>
              <a:buFont typeface="Arial"/>
              <a:buChar char="•"/>
            </a:pPr>
            <a:r>
              <a:rPr lang="en-US" sz="2795">
                <a:solidFill>
                  <a:srgbClr val="000000"/>
                </a:solidFill>
                <a:latin typeface="Times New Roman"/>
              </a:rPr>
              <a:t>Controller về cơ bản được dùng để quản lý logic hiển thị của model và cũng kiểm soát các hoạt động giữa các routes, model, và view. Chúng hoạt động theo cách giúp truy xuất vào các thuộc tính của model và cho phép template truy xuất các thuộc tính đó để xuất ra phần hiển thị. Vì vậy, template và controller luôn có sự kết nối với nhau. EmberJs tạo ra bộ điều khiển tự động.</a:t>
            </a:r>
          </a:p>
          <a:p>
            <a:pPr algn="l" marL="0" indent="0" lvl="0">
              <a:lnSpc>
                <a:spcPts val="4193"/>
              </a:lnSpc>
              <a:spcBef>
                <a:spcPct val="0"/>
              </a:spcBef>
            </a:pPr>
          </a:p>
        </p:txBody>
      </p:sp>
      <p:sp>
        <p:nvSpPr>
          <p:cNvPr name="TextBox 7" id="7"/>
          <p:cNvSpPr txBox="true"/>
          <p:nvPr/>
        </p:nvSpPr>
        <p:spPr>
          <a:xfrm rot="0">
            <a:off x="244414" y="849114"/>
            <a:ext cx="8713301" cy="534671"/>
          </a:xfrm>
          <a:prstGeom prst="rect">
            <a:avLst/>
          </a:prstGeom>
        </p:spPr>
        <p:txBody>
          <a:bodyPr anchor="t" rtlCol="false" tIns="0" lIns="0" bIns="0" rIns="0">
            <a:spAutoFit/>
          </a:bodyPr>
          <a:lstStyle/>
          <a:p>
            <a:pPr marL="0" indent="0" lvl="0">
              <a:lnSpc>
                <a:spcPts val="4040"/>
              </a:lnSpc>
            </a:pPr>
            <a:r>
              <a:rPr lang="en-US" sz="4000">
                <a:solidFill>
                  <a:srgbClr val="000000"/>
                </a:solidFill>
                <a:latin typeface="Inter Bold"/>
              </a:rPr>
              <a:t>3.CONTROLLER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79991" y="2179439"/>
            <a:ext cx="7683680" cy="6684801"/>
          </a:xfrm>
          <a:custGeom>
            <a:avLst/>
            <a:gdLst/>
            <a:ahLst/>
            <a:cxnLst/>
            <a:rect r="r" b="b" t="t" l="l"/>
            <a:pathLst>
              <a:path h="6684801" w="7683680">
                <a:moveTo>
                  <a:pt x="0" y="0"/>
                </a:moveTo>
                <a:lnTo>
                  <a:pt x="7683679" y="0"/>
                </a:lnTo>
                <a:lnTo>
                  <a:pt x="7683679" y="6684801"/>
                </a:lnTo>
                <a:lnTo>
                  <a:pt x="0" y="6684801"/>
                </a:lnTo>
                <a:lnTo>
                  <a:pt x="0" y="0"/>
                </a:lnTo>
                <a:close/>
              </a:path>
            </a:pathLst>
          </a:custGeom>
          <a:blipFill>
            <a:blip r:embed="rId2"/>
            <a:stretch>
              <a:fillRect l="0" t="0" r="0" b="0"/>
            </a:stretch>
          </a:blipFill>
        </p:spPr>
      </p:sp>
      <p:sp>
        <p:nvSpPr>
          <p:cNvPr name="TextBox 6" id="6"/>
          <p:cNvSpPr txBox="true"/>
          <p:nvPr/>
        </p:nvSpPr>
        <p:spPr>
          <a:xfrm rot="0">
            <a:off x="131502" y="2655743"/>
            <a:ext cx="7558595" cy="3170083"/>
          </a:xfrm>
          <a:prstGeom prst="rect">
            <a:avLst/>
          </a:prstGeom>
        </p:spPr>
        <p:txBody>
          <a:bodyPr anchor="t" rtlCol="false" tIns="0" lIns="0" bIns="0" rIns="0">
            <a:spAutoFit/>
          </a:bodyPr>
          <a:lstStyle/>
          <a:p>
            <a:pPr marL="603596" indent="-301798" lvl="1">
              <a:lnSpc>
                <a:spcPts val="4193"/>
              </a:lnSpc>
              <a:buFont typeface="Arial"/>
              <a:buChar char="•"/>
            </a:pPr>
            <a:r>
              <a:rPr lang="en-US" sz="2795">
                <a:solidFill>
                  <a:srgbClr val="000000"/>
                </a:solidFill>
                <a:latin typeface="Times New Roman"/>
              </a:rPr>
              <a:t>Mỗi route là một đại diện URL của đối tượng ứng dụng và chuyển nó thành nested templates. Router có nhiệm vụ quản lý các trạng thái và tài nguyên cần thiết khi người dùng điều hướng ứng dụng.</a:t>
            </a:r>
          </a:p>
          <a:p>
            <a:pPr algn="l" marL="0" indent="0" lvl="0">
              <a:lnSpc>
                <a:spcPts val="4193"/>
              </a:lnSpc>
              <a:spcBef>
                <a:spcPct val="0"/>
              </a:spcBef>
            </a:pPr>
          </a:p>
        </p:txBody>
      </p:sp>
      <p:sp>
        <p:nvSpPr>
          <p:cNvPr name="TextBox 7" id="7"/>
          <p:cNvSpPr txBox="true"/>
          <p:nvPr/>
        </p:nvSpPr>
        <p:spPr>
          <a:xfrm rot="0">
            <a:off x="1028700" y="794702"/>
            <a:ext cx="8713301" cy="534671"/>
          </a:xfrm>
          <a:prstGeom prst="rect">
            <a:avLst/>
          </a:prstGeom>
        </p:spPr>
        <p:txBody>
          <a:bodyPr anchor="t" rtlCol="false" tIns="0" lIns="0" bIns="0" rIns="0">
            <a:spAutoFit/>
          </a:bodyPr>
          <a:lstStyle/>
          <a:p>
            <a:pPr marL="0" indent="0" lvl="0">
              <a:lnSpc>
                <a:spcPts val="4040"/>
              </a:lnSpc>
            </a:pPr>
            <a:r>
              <a:rPr lang="en-US" sz="4000">
                <a:solidFill>
                  <a:srgbClr val="000000"/>
                </a:solidFill>
                <a:latin typeface="Inter Bold"/>
              </a:rPr>
              <a:t>ROUTE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79991" y="2179439"/>
            <a:ext cx="7683680" cy="6684801"/>
          </a:xfrm>
          <a:custGeom>
            <a:avLst/>
            <a:gdLst/>
            <a:ahLst/>
            <a:cxnLst/>
            <a:rect r="r" b="b" t="t" l="l"/>
            <a:pathLst>
              <a:path h="6684801" w="7683680">
                <a:moveTo>
                  <a:pt x="0" y="0"/>
                </a:moveTo>
                <a:lnTo>
                  <a:pt x="7683679" y="0"/>
                </a:lnTo>
                <a:lnTo>
                  <a:pt x="7683679" y="6684801"/>
                </a:lnTo>
                <a:lnTo>
                  <a:pt x="0" y="6684801"/>
                </a:lnTo>
                <a:lnTo>
                  <a:pt x="0" y="0"/>
                </a:lnTo>
                <a:close/>
              </a:path>
            </a:pathLst>
          </a:custGeom>
          <a:blipFill>
            <a:blip r:embed="rId2"/>
            <a:stretch>
              <a:fillRect l="0" t="0" r="0" b="0"/>
            </a:stretch>
          </a:blipFill>
        </p:spPr>
      </p:sp>
      <p:sp>
        <p:nvSpPr>
          <p:cNvPr name="TextBox 6" id="6"/>
          <p:cNvSpPr txBox="true"/>
          <p:nvPr/>
        </p:nvSpPr>
        <p:spPr>
          <a:xfrm rot="0">
            <a:off x="617550" y="2298498"/>
            <a:ext cx="7558595" cy="6313333"/>
          </a:xfrm>
          <a:prstGeom prst="rect">
            <a:avLst/>
          </a:prstGeom>
        </p:spPr>
        <p:txBody>
          <a:bodyPr anchor="t" rtlCol="false" tIns="0" lIns="0" bIns="0" rIns="0">
            <a:spAutoFit/>
          </a:bodyPr>
          <a:lstStyle/>
          <a:p>
            <a:pPr marL="603596" indent="-301798" lvl="1">
              <a:lnSpc>
                <a:spcPts val="4193"/>
              </a:lnSpc>
              <a:buFont typeface="Arial"/>
              <a:buChar char="•"/>
            </a:pPr>
            <a:r>
              <a:rPr lang="en-US" sz="2795">
                <a:solidFill>
                  <a:srgbClr val="000000"/>
                </a:solidFill>
                <a:latin typeface="Times New Roman"/>
              </a:rPr>
              <a:t>Model là đại diện của đối tượng liên quan đến data.Model và route có liên quan đến nhau bởi vì model thực thi các routes bởi một tham số để gọi một route. Nó điều khiển các dữ liệu được lưu trữ trong cơ sở dữ liệu. Thông qua Model để mở rộng các chức năng của Ember Data. Ember data là một thư viện kết hợp chặt chẽ với Ember.js để điều khiển với dữ liệu được lưu trữ trong cơ sở dữ liệu.</a:t>
            </a:r>
          </a:p>
          <a:p>
            <a:pPr marL="603596" indent="-301798" lvl="1">
              <a:lnSpc>
                <a:spcPts val="4193"/>
              </a:lnSpc>
              <a:buFont typeface="Arial"/>
              <a:buChar char="•"/>
            </a:pPr>
          </a:p>
          <a:p>
            <a:pPr algn="l" marL="0" indent="0" lvl="0">
              <a:lnSpc>
                <a:spcPts val="4193"/>
              </a:lnSpc>
              <a:spcBef>
                <a:spcPct val="0"/>
              </a:spcBef>
            </a:pPr>
          </a:p>
        </p:txBody>
      </p:sp>
      <p:sp>
        <p:nvSpPr>
          <p:cNvPr name="TextBox 7" id="7"/>
          <p:cNvSpPr txBox="true"/>
          <p:nvPr/>
        </p:nvSpPr>
        <p:spPr>
          <a:xfrm rot="0">
            <a:off x="1028700" y="794702"/>
            <a:ext cx="8713301" cy="534671"/>
          </a:xfrm>
          <a:prstGeom prst="rect">
            <a:avLst/>
          </a:prstGeom>
        </p:spPr>
        <p:txBody>
          <a:bodyPr anchor="t" rtlCol="false" tIns="0" lIns="0" bIns="0" rIns="0">
            <a:spAutoFit/>
          </a:bodyPr>
          <a:lstStyle/>
          <a:p>
            <a:pPr marL="0" indent="0" lvl="0">
              <a:lnSpc>
                <a:spcPts val="4040"/>
              </a:lnSpc>
            </a:pPr>
            <a:r>
              <a:rPr lang="en-US" sz="4000">
                <a:solidFill>
                  <a:srgbClr val="000000"/>
                </a:solidFill>
                <a:latin typeface="Inter Bold"/>
              </a:rPr>
              <a:t>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79991" y="2179439"/>
            <a:ext cx="7683680" cy="6684801"/>
          </a:xfrm>
          <a:custGeom>
            <a:avLst/>
            <a:gdLst/>
            <a:ahLst/>
            <a:cxnLst/>
            <a:rect r="r" b="b" t="t" l="l"/>
            <a:pathLst>
              <a:path h="6684801" w="7683680">
                <a:moveTo>
                  <a:pt x="0" y="0"/>
                </a:moveTo>
                <a:lnTo>
                  <a:pt x="7683679" y="0"/>
                </a:lnTo>
                <a:lnTo>
                  <a:pt x="7683679" y="6684801"/>
                </a:lnTo>
                <a:lnTo>
                  <a:pt x="0" y="6684801"/>
                </a:lnTo>
                <a:lnTo>
                  <a:pt x="0" y="0"/>
                </a:lnTo>
                <a:close/>
              </a:path>
            </a:pathLst>
          </a:custGeom>
          <a:blipFill>
            <a:blip r:embed="rId2"/>
            <a:stretch>
              <a:fillRect l="0" t="0" r="0" b="0"/>
            </a:stretch>
          </a:blipFill>
        </p:spPr>
      </p:sp>
      <p:sp>
        <p:nvSpPr>
          <p:cNvPr name="TextBox 6" id="6"/>
          <p:cNvSpPr txBox="true"/>
          <p:nvPr/>
        </p:nvSpPr>
        <p:spPr>
          <a:xfrm rot="0">
            <a:off x="617550" y="2298498"/>
            <a:ext cx="7558595" cy="5789458"/>
          </a:xfrm>
          <a:prstGeom prst="rect">
            <a:avLst/>
          </a:prstGeom>
        </p:spPr>
        <p:txBody>
          <a:bodyPr anchor="t" rtlCol="false" tIns="0" lIns="0" bIns="0" rIns="0">
            <a:spAutoFit/>
          </a:bodyPr>
          <a:lstStyle/>
          <a:p>
            <a:pPr marL="603596" indent="-301798" lvl="1">
              <a:lnSpc>
                <a:spcPts val="4193"/>
              </a:lnSpc>
              <a:buFont typeface="Arial"/>
              <a:buChar char="•"/>
            </a:pPr>
            <a:r>
              <a:rPr lang="en-US" sz="2795">
                <a:solidFill>
                  <a:srgbClr val="000000"/>
                </a:solidFill>
                <a:latin typeface="Times New Roman"/>
              </a:rPr>
              <a:t>Ember.js components sử dụng W3C đặc tả thành phần web và các thành phần cung cấp đúng đóng gói giao diện widget. Nó chứa các đặc điểm kỹ thuật chính như templates, shadow DOM và các yếu tổ tùy chỉnh. Các thành phần được khai báo bên trong data-template-name có tên đường dẫn thay vì một chuỗi. Các thành phần được bắt đầu với "components/".</a:t>
            </a:r>
          </a:p>
          <a:p>
            <a:pPr marL="603596" indent="-301798" lvl="1">
              <a:lnSpc>
                <a:spcPts val="4193"/>
              </a:lnSpc>
              <a:buFont typeface="Arial"/>
              <a:buChar char="•"/>
            </a:pPr>
          </a:p>
          <a:p>
            <a:pPr algn="l" marL="0" indent="0" lvl="0">
              <a:lnSpc>
                <a:spcPts val="4193"/>
              </a:lnSpc>
              <a:spcBef>
                <a:spcPct val="0"/>
              </a:spcBef>
            </a:pPr>
          </a:p>
        </p:txBody>
      </p:sp>
      <p:sp>
        <p:nvSpPr>
          <p:cNvPr name="TextBox 7" id="7"/>
          <p:cNvSpPr txBox="true"/>
          <p:nvPr/>
        </p:nvSpPr>
        <p:spPr>
          <a:xfrm rot="0">
            <a:off x="1028700" y="794702"/>
            <a:ext cx="8713301" cy="534671"/>
          </a:xfrm>
          <a:prstGeom prst="rect">
            <a:avLst/>
          </a:prstGeom>
        </p:spPr>
        <p:txBody>
          <a:bodyPr anchor="t" rtlCol="false" tIns="0" lIns="0" bIns="0" rIns="0">
            <a:spAutoFit/>
          </a:bodyPr>
          <a:lstStyle/>
          <a:p>
            <a:pPr marL="0" indent="0" lvl="0">
              <a:lnSpc>
                <a:spcPts val="4040"/>
              </a:lnSpc>
            </a:pPr>
            <a:r>
              <a:rPr lang="en-US" sz="4000">
                <a:solidFill>
                  <a:srgbClr val="000000"/>
                </a:solidFill>
                <a:latin typeface="Inter Bold"/>
              </a:rPr>
              <a:t>COMPONENTS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5400000">
            <a:off x="4295620" y="-11852962"/>
            <a:ext cx="9696760" cy="20435589"/>
            <a:chOff x="0" y="0"/>
            <a:chExt cx="2553879" cy="5382213"/>
          </a:xfrm>
        </p:grpSpPr>
        <p:sp>
          <p:nvSpPr>
            <p:cNvPr name="Freeform 3" id="3"/>
            <p:cNvSpPr/>
            <p:nvPr/>
          </p:nvSpPr>
          <p:spPr>
            <a:xfrm flipH="false" flipV="false" rot="0">
              <a:off x="0" y="0"/>
              <a:ext cx="2553879" cy="5382213"/>
            </a:xfrm>
            <a:custGeom>
              <a:avLst/>
              <a:gdLst/>
              <a:ahLst/>
              <a:cxnLst/>
              <a:rect r="r" b="b" t="t" l="l"/>
              <a:pathLst>
                <a:path h="5382213" w="2553879">
                  <a:moveTo>
                    <a:pt x="0" y="0"/>
                  </a:moveTo>
                  <a:lnTo>
                    <a:pt x="2553879" y="0"/>
                  </a:lnTo>
                  <a:lnTo>
                    <a:pt x="2553879" y="5382213"/>
                  </a:lnTo>
                  <a:lnTo>
                    <a:pt x="0" y="5382213"/>
                  </a:lnTo>
                  <a:close/>
                </a:path>
              </a:pathLst>
            </a:custGeom>
            <a:solidFill>
              <a:srgbClr val="FFFFFF"/>
            </a:solidFill>
          </p:spPr>
        </p:sp>
        <p:sp>
          <p:nvSpPr>
            <p:cNvPr name="TextBox 4" id="4"/>
            <p:cNvSpPr txBox="true"/>
            <p:nvPr/>
          </p:nvSpPr>
          <p:spPr>
            <a:xfrm>
              <a:off x="0" y="-38100"/>
              <a:ext cx="2553879" cy="542031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60010" y="3245477"/>
            <a:ext cx="9242075" cy="8496457"/>
          </a:xfrm>
          <a:prstGeom prst="rect">
            <a:avLst/>
          </a:prstGeom>
        </p:spPr>
        <p:txBody>
          <a:bodyPr anchor="t" rtlCol="false" tIns="0" lIns="0" bIns="0" rIns="0">
            <a:spAutoFit/>
          </a:bodyPr>
          <a:lstStyle/>
          <a:p>
            <a:pPr marL="488055" indent="-244027" lvl="1">
              <a:lnSpc>
                <a:spcPts val="3390"/>
              </a:lnSpc>
              <a:buFont typeface="Arial"/>
              <a:buChar char="•"/>
            </a:pPr>
            <a:r>
              <a:rPr lang="en-US" sz="2260">
                <a:solidFill>
                  <a:srgbClr val="000000"/>
                </a:solidFill>
                <a:latin typeface="Times New Roman"/>
              </a:rPr>
              <a:t>Kiến trúc MVC rõ ràng: Ember.js tuân thủ nghiêm ngặt mô hình MVC giúp tách biệt logic xử lý và trình bày giao diện. Điều này làm cho code được tổ chức tốt hơn, dễ bảo trì và mở rộng hơn.</a:t>
            </a:r>
          </a:p>
          <a:p>
            <a:pPr>
              <a:lnSpc>
                <a:spcPts val="3390"/>
              </a:lnSpc>
            </a:pPr>
          </a:p>
          <a:p>
            <a:pPr marL="488055" indent="-244027" lvl="1">
              <a:lnSpc>
                <a:spcPts val="3390"/>
              </a:lnSpc>
              <a:buFont typeface="Arial"/>
              <a:buChar char="•"/>
            </a:pPr>
            <a:r>
              <a:rPr lang="en-US" sz="2260">
                <a:solidFill>
                  <a:srgbClr val="000000"/>
                </a:solidFill>
                <a:latin typeface="Times New Roman"/>
              </a:rPr>
              <a:t>Hỗ trợ các Component mạnh: Ember hỗ trợ xây dựng các Component độc lập, có thể tái sử dụng dễ dàng. Điều này giúp giảm thiểu duplicating code, tăng khả năng mở rộng và bảo trì cho ứng dụng.</a:t>
            </a:r>
          </a:p>
          <a:p>
            <a:pPr>
              <a:lnSpc>
                <a:spcPts val="3390"/>
              </a:lnSpc>
            </a:pPr>
          </a:p>
          <a:p>
            <a:pPr marL="488055" indent="-244027" lvl="1">
              <a:lnSpc>
                <a:spcPts val="3390"/>
              </a:lnSpc>
              <a:buFont typeface="Arial"/>
              <a:buChar char="•"/>
            </a:pPr>
            <a:r>
              <a:rPr lang="en-US" sz="2260">
                <a:solidFill>
                  <a:srgbClr val="000000"/>
                </a:solidFill>
                <a:latin typeface="Times New Roman"/>
              </a:rPr>
              <a:t>LiveReload nhanh chóng: Ember hỗ trợ tính năng LiveReload giúp lập trình viên có thể thấy ngay sự thay đổi khi code thay đổi, đặc biệt hữu ích trong quá trình phát triển nhanh ban đầu.</a:t>
            </a:r>
          </a:p>
          <a:p>
            <a:pPr>
              <a:lnSpc>
                <a:spcPts val="3390"/>
              </a:lnSpc>
            </a:pPr>
          </a:p>
          <a:p>
            <a:pPr marL="488055" indent="-244027" lvl="1">
              <a:lnSpc>
                <a:spcPts val="3390"/>
              </a:lnSpc>
              <a:buFont typeface="Arial"/>
              <a:buChar char="•"/>
            </a:pPr>
            <a:r>
              <a:rPr lang="en-US" sz="2260">
                <a:solidFill>
                  <a:srgbClr val="000000"/>
                </a:solidFill>
                <a:latin typeface="Times New Roman"/>
              </a:rPr>
              <a:t>Cộng đồng đông đảo và nhiều tài liệu học tập: EmberJs có một cộng đồng rộng lớn trên toàn cầu, luôn cập nhật những kiến thức và phát triển mới nhất. Điều này giúp người dùng mới dễ học và tiếp cận với framework.</a:t>
            </a:r>
          </a:p>
          <a:p>
            <a:pPr>
              <a:lnSpc>
                <a:spcPts val="3390"/>
              </a:lnSpc>
            </a:pPr>
          </a:p>
          <a:p>
            <a:pPr>
              <a:lnSpc>
                <a:spcPts val="3390"/>
              </a:lnSpc>
            </a:pPr>
          </a:p>
          <a:p>
            <a:pPr>
              <a:lnSpc>
                <a:spcPts val="3390"/>
              </a:lnSpc>
            </a:pPr>
          </a:p>
          <a:p>
            <a:pPr algn="l" marL="0" indent="0" lvl="0">
              <a:lnSpc>
                <a:spcPts val="3390"/>
              </a:lnSpc>
              <a:spcBef>
                <a:spcPct val="0"/>
              </a:spcBef>
            </a:pPr>
          </a:p>
        </p:txBody>
      </p:sp>
      <p:pic>
        <p:nvPicPr>
          <p:cNvPr name="Picture 6" id="6"/>
          <p:cNvPicPr>
            <a:picLocks noChangeAspect="true"/>
          </p:cNvPicPr>
          <p:nvPr/>
        </p:nvPicPr>
        <p:blipFill>
          <a:blip r:embed="rId2"/>
          <a:srcRect l="0" t="0" r="0" b="0"/>
          <a:stretch>
            <a:fillRect/>
          </a:stretch>
        </p:blipFill>
        <p:spPr>
          <a:xfrm flipH="false" flipV="false" rot="0">
            <a:off x="11955701" y="3562897"/>
            <a:ext cx="5548851" cy="6165390"/>
          </a:xfrm>
          <a:prstGeom prst="rect">
            <a:avLst/>
          </a:prstGeom>
        </p:spPr>
      </p:pic>
      <p:sp>
        <p:nvSpPr>
          <p:cNvPr name="TextBox 7" id="7"/>
          <p:cNvSpPr txBox="true"/>
          <p:nvPr/>
        </p:nvSpPr>
        <p:spPr>
          <a:xfrm rot="0">
            <a:off x="1687564" y="847664"/>
            <a:ext cx="14823139" cy="940439"/>
          </a:xfrm>
          <a:prstGeom prst="rect">
            <a:avLst/>
          </a:prstGeom>
        </p:spPr>
        <p:txBody>
          <a:bodyPr anchor="t" rtlCol="false" tIns="0" lIns="0" bIns="0" rIns="0">
            <a:spAutoFit/>
          </a:bodyPr>
          <a:lstStyle/>
          <a:p>
            <a:pPr marL="0" indent="0" lvl="0">
              <a:lnSpc>
                <a:spcPts val="7070"/>
              </a:lnSpc>
            </a:pPr>
            <a:r>
              <a:rPr lang="en-US" sz="7000">
                <a:solidFill>
                  <a:srgbClr val="000000"/>
                </a:solidFill>
                <a:latin typeface="Inter"/>
              </a:rPr>
              <a:t>ĐIỂM MẠNH EMBERJS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5400000">
            <a:off x="4295620" y="-11852962"/>
            <a:ext cx="9696760" cy="20435589"/>
            <a:chOff x="0" y="0"/>
            <a:chExt cx="2553879" cy="5382213"/>
          </a:xfrm>
        </p:grpSpPr>
        <p:sp>
          <p:nvSpPr>
            <p:cNvPr name="Freeform 3" id="3"/>
            <p:cNvSpPr/>
            <p:nvPr/>
          </p:nvSpPr>
          <p:spPr>
            <a:xfrm flipH="false" flipV="false" rot="0">
              <a:off x="0" y="0"/>
              <a:ext cx="2553879" cy="5382213"/>
            </a:xfrm>
            <a:custGeom>
              <a:avLst/>
              <a:gdLst/>
              <a:ahLst/>
              <a:cxnLst/>
              <a:rect r="r" b="b" t="t" l="l"/>
              <a:pathLst>
                <a:path h="5382213" w="2553879">
                  <a:moveTo>
                    <a:pt x="0" y="0"/>
                  </a:moveTo>
                  <a:lnTo>
                    <a:pt x="2553879" y="0"/>
                  </a:lnTo>
                  <a:lnTo>
                    <a:pt x="2553879" y="5382213"/>
                  </a:lnTo>
                  <a:lnTo>
                    <a:pt x="0" y="5382213"/>
                  </a:lnTo>
                  <a:close/>
                </a:path>
              </a:pathLst>
            </a:custGeom>
            <a:solidFill>
              <a:srgbClr val="FFFFFF"/>
            </a:solidFill>
          </p:spPr>
        </p:sp>
        <p:sp>
          <p:nvSpPr>
            <p:cNvPr name="TextBox 4" id="4"/>
            <p:cNvSpPr txBox="true"/>
            <p:nvPr/>
          </p:nvSpPr>
          <p:spPr>
            <a:xfrm>
              <a:off x="0" y="-38100"/>
              <a:ext cx="2553879" cy="542031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60010" y="3245477"/>
            <a:ext cx="9242075" cy="7224785"/>
          </a:xfrm>
          <a:prstGeom prst="rect">
            <a:avLst/>
          </a:prstGeom>
        </p:spPr>
        <p:txBody>
          <a:bodyPr anchor="t" rtlCol="false" tIns="0" lIns="0" bIns="0" rIns="0">
            <a:spAutoFit/>
          </a:bodyPr>
          <a:lstStyle/>
          <a:p>
            <a:pPr marL="488055" indent="-244027" lvl="1">
              <a:lnSpc>
                <a:spcPts val="3390"/>
              </a:lnSpc>
              <a:buFont typeface="Arial"/>
              <a:buChar char="•"/>
            </a:pPr>
            <a:r>
              <a:rPr lang="en-US" sz="2260">
                <a:solidFill>
                  <a:srgbClr val="000000"/>
                </a:solidFill>
                <a:latin typeface="Times New Roman"/>
              </a:rPr>
              <a:t>Khởi tạo dự án phức tạp: Quá trình khởi tạo ban đầu của Ember yêu cầu nhiều cấu hình và cài đặt thư viện hơn so với các framework nhẹ hơn.</a:t>
            </a:r>
          </a:p>
          <a:p>
            <a:pPr marL="488055" indent="-244027" lvl="1">
              <a:lnSpc>
                <a:spcPts val="3390"/>
              </a:lnSpc>
              <a:buFont typeface="Arial"/>
              <a:buChar char="•"/>
            </a:pPr>
            <a:r>
              <a:rPr lang="en-US" sz="2260">
                <a:solidFill>
                  <a:srgbClr val="000000"/>
                </a:solidFill>
                <a:latin typeface="Times New Roman"/>
              </a:rPr>
              <a:t>Tạo ra nhiều callback phức tạp: Khi không quản lý tốt, Ember có thể dẫn đến nhiều callback lồng nhau và logic phức tạp.</a:t>
            </a:r>
          </a:p>
          <a:p>
            <a:pPr marL="488055" indent="-244027" lvl="1">
              <a:lnSpc>
                <a:spcPts val="3390"/>
              </a:lnSpc>
              <a:buFont typeface="Arial"/>
              <a:buChar char="•"/>
            </a:pPr>
            <a:r>
              <a:rPr lang="en-US" sz="2260">
                <a:solidFill>
                  <a:srgbClr val="000000"/>
                </a:solidFill>
                <a:latin typeface="Times New Roman"/>
              </a:rPr>
              <a:t>Tốc độ xử lý chậm hơn: So với các framework nhẹ hơn như VueJS, tốc độ xử lý của Ember thường chậm hơn do phụ thuộc nhiều mối phụ thuộc.</a:t>
            </a:r>
          </a:p>
          <a:p>
            <a:pPr marL="488055" indent="-244027" lvl="1">
              <a:lnSpc>
                <a:spcPts val="3390"/>
              </a:lnSpc>
              <a:buFont typeface="Arial"/>
              <a:buChar char="•"/>
            </a:pPr>
            <a:r>
              <a:rPr lang="en-US" sz="2260">
                <a:solidFill>
                  <a:srgbClr val="000000"/>
                </a:solidFill>
                <a:latin typeface="Times New Roman"/>
              </a:rPr>
              <a:t>Dung lượng bundle lớn: Nếu không tối ưu hóa, kích thước bundle của các ứng dụng Ember thường lớn hơn so với các framework khác.</a:t>
            </a:r>
          </a:p>
          <a:p>
            <a:pPr marL="488055" indent="-244027" lvl="1">
              <a:lnSpc>
                <a:spcPts val="3390"/>
              </a:lnSpc>
              <a:buFont typeface="Arial"/>
              <a:buChar char="•"/>
            </a:pPr>
            <a:r>
              <a:rPr lang="en-US" sz="2260">
                <a:solidFill>
                  <a:srgbClr val="000000"/>
                </a:solidFill>
                <a:latin typeface="Times New Roman"/>
              </a:rPr>
              <a:t>Học quá nhiều thứ cho lần đầu: Để làm quen hoàn toàn với Ember, lập trình viên phải học đủ kiến thức về MVC cũng như các thành phần riêng của Ember.</a:t>
            </a:r>
          </a:p>
          <a:p>
            <a:pPr marL="488055" indent="-244027" lvl="1">
              <a:lnSpc>
                <a:spcPts val="3390"/>
              </a:lnSpc>
              <a:buFont typeface="Arial"/>
              <a:buChar char="•"/>
            </a:pPr>
            <a:r>
              <a:rPr lang="en-US" sz="2260">
                <a:solidFill>
                  <a:srgbClr val="000000"/>
                </a:solidFill>
                <a:latin typeface="Times New Roman"/>
              </a:rPr>
              <a:t>Cập nhật chậm hơn so với các framework mới: Ember đã ra mắt lâu năm nên tốc độ cập nhật và phát triển các tính năng mới có phần chậm hơn so với các framework mới như ReactJS, AngularJS,...</a:t>
            </a:r>
          </a:p>
          <a:p>
            <a:pPr algn="l" marL="0" indent="0" lvl="0">
              <a:lnSpc>
                <a:spcPts val="3390"/>
              </a:lnSpc>
              <a:spcBef>
                <a:spcPct val="0"/>
              </a:spcBef>
            </a:pPr>
          </a:p>
        </p:txBody>
      </p:sp>
      <p:pic>
        <p:nvPicPr>
          <p:cNvPr name="Picture 6" id="6"/>
          <p:cNvPicPr>
            <a:picLocks noChangeAspect="true"/>
          </p:cNvPicPr>
          <p:nvPr/>
        </p:nvPicPr>
        <p:blipFill>
          <a:blip r:embed="rId2"/>
          <a:srcRect l="0" t="0" r="0" b="0"/>
          <a:stretch>
            <a:fillRect/>
          </a:stretch>
        </p:blipFill>
        <p:spPr>
          <a:xfrm flipH="false" flipV="false" rot="0">
            <a:off x="11955701" y="3562897"/>
            <a:ext cx="5548851" cy="6165390"/>
          </a:xfrm>
          <a:prstGeom prst="rect">
            <a:avLst/>
          </a:prstGeom>
        </p:spPr>
      </p:pic>
      <p:sp>
        <p:nvSpPr>
          <p:cNvPr name="TextBox 7" id="7"/>
          <p:cNvSpPr txBox="true"/>
          <p:nvPr/>
        </p:nvSpPr>
        <p:spPr>
          <a:xfrm rot="0">
            <a:off x="1687564" y="847664"/>
            <a:ext cx="14823139" cy="940439"/>
          </a:xfrm>
          <a:prstGeom prst="rect">
            <a:avLst/>
          </a:prstGeom>
        </p:spPr>
        <p:txBody>
          <a:bodyPr anchor="t" rtlCol="false" tIns="0" lIns="0" bIns="0" rIns="0">
            <a:spAutoFit/>
          </a:bodyPr>
          <a:lstStyle/>
          <a:p>
            <a:pPr marL="0" indent="0" lvl="0">
              <a:lnSpc>
                <a:spcPts val="7070"/>
              </a:lnSpc>
            </a:pPr>
            <a:r>
              <a:rPr lang="en-US" sz="7000">
                <a:solidFill>
                  <a:srgbClr val="000000"/>
                </a:solidFill>
                <a:latin typeface="Inter"/>
              </a:rPr>
              <a:t>ĐIỂM YẾU EMBERJS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EDBEAE"/>
        </a:solidFill>
      </p:bgPr>
    </p:bg>
    <p:spTree>
      <p:nvGrpSpPr>
        <p:cNvPr id="1" name=""/>
        <p:cNvGrpSpPr/>
        <p:nvPr/>
      </p:nvGrpSpPr>
      <p:grpSpPr>
        <a:xfrm>
          <a:off x="0" y="0"/>
          <a:ext cx="0" cy="0"/>
          <a:chOff x="0" y="0"/>
          <a:chExt cx="0" cy="0"/>
        </a:xfrm>
      </p:grpSpPr>
      <p:sp>
        <p:nvSpPr>
          <p:cNvPr name="TextBox 2" id="2"/>
          <p:cNvSpPr txBox="true"/>
          <p:nvPr/>
        </p:nvSpPr>
        <p:spPr>
          <a:xfrm rot="0">
            <a:off x="4193745" y="4203061"/>
            <a:ext cx="14823139" cy="940439"/>
          </a:xfrm>
          <a:prstGeom prst="rect">
            <a:avLst/>
          </a:prstGeom>
        </p:spPr>
        <p:txBody>
          <a:bodyPr anchor="t" rtlCol="false" tIns="0" lIns="0" bIns="0" rIns="0">
            <a:spAutoFit/>
          </a:bodyPr>
          <a:lstStyle/>
          <a:p>
            <a:pPr marL="0" indent="0" lvl="0">
              <a:lnSpc>
                <a:spcPts val="7070"/>
              </a:lnSpc>
            </a:pPr>
            <a:r>
              <a:rPr lang="en-US" sz="7000">
                <a:solidFill>
                  <a:srgbClr val="000000"/>
                </a:solidFill>
                <a:latin typeface="Inter"/>
              </a:rPr>
              <a:t>DEMO SẢN PHẨM!!!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7585930" y="1448142"/>
            <a:ext cx="927410" cy="9274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4" id="4"/>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5" id="5"/>
          <p:cNvGrpSpPr/>
          <p:nvPr/>
        </p:nvGrpSpPr>
        <p:grpSpPr>
          <a:xfrm rot="0">
            <a:off x="7570992" y="3370802"/>
            <a:ext cx="927410" cy="9274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7" id="7"/>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8" id="8"/>
          <p:cNvGrpSpPr/>
          <p:nvPr/>
        </p:nvGrpSpPr>
        <p:grpSpPr>
          <a:xfrm rot="0">
            <a:off x="7585930" y="5603138"/>
            <a:ext cx="927410" cy="9274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pic>
        <p:nvPicPr>
          <p:cNvPr name="Picture 11" id="11"/>
          <p:cNvPicPr>
            <a:picLocks noChangeAspect="true"/>
          </p:cNvPicPr>
          <p:nvPr/>
        </p:nvPicPr>
        <p:blipFill>
          <a:blip r:embed="rId2"/>
          <a:srcRect l="0" t="0" r="0" b="0"/>
          <a:stretch>
            <a:fillRect/>
          </a:stretch>
        </p:blipFill>
        <p:spPr>
          <a:xfrm flipH="false" flipV="false" rot="0">
            <a:off x="1113681" y="4351831"/>
            <a:ext cx="5429571" cy="6100641"/>
          </a:xfrm>
          <a:prstGeom prst="rect">
            <a:avLst/>
          </a:prstGeom>
        </p:spPr>
      </p:pic>
      <p:sp>
        <p:nvSpPr>
          <p:cNvPr name="TextBox 12" id="12"/>
          <p:cNvSpPr txBox="true"/>
          <p:nvPr/>
        </p:nvSpPr>
        <p:spPr>
          <a:xfrm rot="0">
            <a:off x="9144000" y="1401239"/>
            <a:ext cx="7958219" cy="917574"/>
          </a:xfrm>
          <a:prstGeom prst="rect">
            <a:avLst/>
          </a:prstGeom>
        </p:spPr>
        <p:txBody>
          <a:bodyPr anchor="t" rtlCol="false" tIns="0" lIns="0" bIns="0" rIns="0">
            <a:spAutoFit/>
          </a:bodyPr>
          <a:lstStyle/>
          <a:p>
            <a:pPr algn="l">
              <a:lnSpc>
                <a:spcPts val="8000"/>
              </a:lnSpc>
            </a:pPr>
            <a:r>
              <a:rPr lang="en-US" sz="4000">
                <a:solidFill>
                  <a:srgbClr val="000000"/>
                </a:solidFill>
                <a:latin typeface="Inter"/>
              </a:rPr>
              <a:t>GIỚI THIỆU</a:t>
            </a:r>
          </a:p>
        </p:txBody>
      </p:sp>
      <p:sp>
        <p:nvSpPr>
          <p:cNvPr name="TextBox 13" id="13"/>
          <p:cNvSpPr txBox="true"/>
          <p:nvPr/>
        </p:nvSpPr>
        <p:spPr>
          <a:xfrm rot="0">
            <a:off x="7916344" y="1309480"/>
            <a:ext cx="266582" cy="945515"/>
          </a:xfrm>
          <a:prstGeom prst="rect">
            <a:avLst/>
          </a:prstGeom>
        </p:spPr>
        <p:txBody>
          <a:bodyPr anchor="t" rtlCol="false" tIns="0" lIns="0" bIns="0" rIns="0">
            <a:spAutoFit/>
          </a:bodyPr>
          <a:lstStyle/>
          <a:p>
            <a:pPr algn="ctr">
              <a:lnSpc>
                <a:spcPts val="8200"/>
              </a:lnSpc>
              <a:spcBef>
                <a:spcPct val="0"/>
              </a:spcBef>
            </a:pPr>
            <a:r>
              <a:rPr lang="en-US" sz="4100">
                <a:solidFill>
                  <a:srgbClr val="000000"/>
                </a:solidFill>
                <a:latin typeface="Montserrat Classic Bold"/>
              </a:rPr>
              <a:t>1</a:t>
            </a:r>
          </a:p>
        </p:txBody>
      </p:sp>
      <p:sp>
        <p:nvSpPr>
          <p:cNvPr name="TextBox 14" id="14"/>
          <p:cNvSpPr txBox="true"/>
          <p:nvPr/>
        </p:nvSpPr>
        <p:spPr>
          <a:xfrm rot="0">
            <a:off x="9010709" y="5298338"/>
            <a:ext cx="7958219" cy="908050"/>
          </a:xfrm>
          <a:prstGeom prst="rect">
            <a:avLst/>
          </a:prstGeom>
        </p:spPr>
        <p:txBody>
          <a:bodyPr anchor="t" rtlCol="false" tIns="0" lIns="0" bIns="0" rIns="0">
            <a:spAutoFit/>
          </a:bodyPr>
          <a:lstStyle/>
          <a:p>
            <a:pPr algn="l">
              <a:lnSpc>
                <a:spcPts val="7999"/>
              </a:lnSpc>
            </a:pPr>
            <a:r>
              <a:rPr lang="en-US" sz="3999">
                <a:solidFill>
                  <a:srgbClr val="000000"/>
                </a:solidFill>
                <a:latin typeface="Inter"/>
              </a:rPr>
              <a:t>KẾT LUẬN</a:t>
            </a:r>
          </a:p>
        </p:txBody>
      </p:sp>
      <p:sp>
        <p:nvSpPr>
          <p:cNvPr name="TextBox 15" id="15"/>
          <p:cNvSpPr txBox="true"/>
          <p:nvPr/>
        </p:nvSpPr>
        <p:spPr>
          <a:xfrm rot="0">
            <a:off x="7901406" y="3232141"/>
            <a:ext cx="266582" cy="945515"/>
          </a:xfrm>
          <a:prstGeom prst="rect">
            <a:avLst/>
          </a:prstGeom>
        </p:spPr>
        <p:txBody>
          <a:bodyPr anchor="t" rtlCol="false" tIns="0" lIns="0" bIns="0" rIns="0">
            <a:spAutoFit/>
          </a:bodyPr>
          <a:lstStyle/>
          <a:p>
            <a:pPr algn="ctr">
              <a:lnSpc>
                <a:spcPts val="8200"/>
              </a:lnSpc>
              <a:spcBef>
                <a:spcPct val="0"/>
              </a:spcBef>
            </a:pPr>
            <a:r>
              <a:rPr lang="en-US" sz="4100">
                <a:solidFill>
                  <a:srgbClr val="000000"/>
                </a:solidFill>
                <a:latin typeface="Montserrat Classic Bold"/>
              </a:rPr>
              <a:t>2</a:t>
            </a:r>
          </a:p>
        </p:txBody>
      </p:sp>
      <p:sp>
        <p:nvSpPr>
          <p:cNvPr name="TextBox 16" id="16"/>
          <p:cNvSpPr txBox="true"/>
          <p:nvPr/>
        </p:nvSpPr>
        <p:spPr>
          <a:xfrm rot="0">
            <a:off x="8980833" y="3279766"/>
            <a:ext cx="7958219" cy="806449"/>
          </a:xfrm>
          <a:prstGeom prst="rect">
            <a:avLst/>
          </a:prstGeom>
        </p:spPr>
        <p:txBody>
          <a:bodyPr anchor="t" rtlCol="false" tIns="0" lIns="0" bIns="0" rIns="0">
            <a:spAutoFit/>
          </a:bodyPr>
          <a:lstStyle/>
          <a:p>
            <a:pPr algn="l">
              <a:lnSpc>
                <a:spcPts val="7000"/>
              </a:lnSpc>
            </a:pPr>
            <a:r>
              <a:rPr lang="en-US" sz="3500">
                <a:solidFill>
                  <a:srgbClr val="000000"/>
                </a:solidFill>
                <a:latin typeface="Inter"/>
              </a:rPr>
              <a:t>NỘI DUNG CHÍNH</a:t>
            </a:r>
          </a:p>
        </p:txBody>
      </p:sp>
      <p:sp>
        <p:nvSpPr>
          <p:cNvPr name="TextBox 17" id="17"/>
          <p:cNvSpPr txBox="true"/>
          <p:nvPr/>
        </p:nvSpPr>
        <p:spPr>
          <a:xfrm rot="0">
            <a:off x="7916344" y="5387697"/>
            <a:ext cx="266582" cy="947221"/>
          </a:xfrm>
          <a:prstGeom prst="rect">
            <a:avLst/>
          </a:prstGeom>
        </p:spPr>
        <p:txBody>
          <a:bodyPr anchor="t" rtlCol="false" tIns="0" lIns="0" bIns="0" rIns="0">
            <a:spAutoFit/>
          </a:bodyPr>
          <a:lstStyle/>
          <a:p>
            <a:pPr algn="ctr">
              <a:lnSpc>
                <a:spcPts val="8353"/>
              </a:lnSpc>
              <a:spcBef>
                <a:spcPct val="0"/>
              </a:spcBef>
            </a:pPr>
            <a:r>
              <a:rPr lang="en-US" sz="4176">
                <a:solidFill>
                  <a:srgbClr val="000000"/>
                </a:solidFill>
                <a:latin typeface="Montserrat Classic Bold"/>
              </a:rPr>
              <a:t>3</a:t>
            </a:r>
          </a:p>
        </p:txBody>
      </p:sp>
      <p:sp>
        <p:nvSpPr>
          <p:cNvPr name="TextBox 18" id="18"/>
          <p:cNvSpPr txBox="true"/>
          <p:nvPr/>
        </p:nvSpPr>
        <p:spPr>
          <a:xfrm rot="0">
            <a:off x="1531449" y="1789652"/>
            <a:ext cx="5198875" cy="1581150"/>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Inter Bold"/>
              </a:rPr>
              <a:t>Mục lục</a:t>
            </a:r>
          </a:p>
        </p:txBody>
      </p:sp>
      <p:grpSp>
        <p:nvGrpSpPr>
          <p:cNvPr name="Group 19" id="19"/>
          <p:cNvGrpSpPr/>
          <p:nvPr/>
        </p:nvGrpSpPr>
        <p:grpSpPr>
          <a:xfrm rot="0">
            <a:off x="7719221" y="7835473"/>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9144000" y="7530673"/>
            <a:ext cx="7958219" cy="908050"/>
          </a:xfrm>
          <a:prstGeom prst="rect">
            <a:avLst/>
          </a:prstGeom>
        </p:spPr>
        <p:txBody>
          <a:bodyPr anchor="t" rtlCol="false" tIns="0" lIns="0" bIns="0" rIns="0">
            <a:spAutoFit/>
          </a:bodyPr>
          <a:lstStyle/>
          <a:p>
            <a:pPr algn="l">
              <a:lnSpc>
                <a:spcPts val="7999"/>
              </a:lnSpc>
            </a:pPr>
            <a:r>
              <a:rPr lang="en-US" sz="3999">
                <a:solidFill>
                  <a:srgbClr val="000000"/>
                </a:solidFill>
                <a:latin typeface="Inter"/>
              </a:rPr>
              <a:t>DEMO</a:t>
            </a:r>
          </a:p>
        </p:txBody>
      </p:sp>
      <p:sp>
        <p:nvSpPr>
          <p:cNvPr name="TextBox 23" id="23"/>
          <p:cNvSpPr txBox="true"/>
          <p:nvPr/>
        </p:nvSpPr>
        <p:spPr>
          <a:xfrm rot="0">
            <a:off x="8049635" y="7620032"/>
            <a:ext cx="266582" cy="947221"/>
          </a:xfrm>
          <a:prstGeom prst="rect">
            <a:avLst/>
          </a:prstGeom>
        </p:spPr>
        <p:txBody>
          <a:bodyPr anchor="t" rtlCol="false" tIns="0" lIns="0" bIns="0" rIns="0">
            <a:spAutoFit/>
          </a:bodyPr>
          <a:lstStyle/>
          <a:p>
            <a:pPr algn="ctr">
              <a:lnSpc>
                <a:spcPts val="8353"/>
              </a:lnSpc>
              <a:spcBef>
                <a:spcPct val="0"/>
              </a:spcBef>
            </a:pPr>
            <a:r>
              <a:rPr lang="en-US" sz="4176">
                <a:solidFill>
                  <a:srgbClr val="000000"/>
                </a:solidFill>
                <a:latin typeface="Montserrat Classic Bold"/>
              </a:rPr>
              <a:t>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5400000">
            <a:off x="5487115" y="-3264774"/>
            <a:ext cx="7931253" cy="18905483"/>
            <a:chOff x="0" y="0"/>
            <a:chExt cx="2088890" cy="4979222"/>
          </a:xfrm>
        </p:grpSpPr>
        <p:sp>
          <p:nvSpPr>
            <p:cNvPr name="Freeform 3" id="3"/>
            <p:cNvSpPr/>
            <p:nvPr/>
          </p:nvSpPr>
          <p:spPr>
            <a:xfrm flipH="false" flipV="false" rot="0">
              <a:off x="0" y="0"/>
              <a:ext cx="2088890" cy="4979222"/>
            </a:xfrm>
            <a:custGeom>
              <a:avLst/>
              <a:gdLst/>
              <a:ahLst/>
              <a:cxnLst/>
              <a:rect r="r" b="b" t="t" l="l"/>
              <a:pathLst>
                <a:path h="4979222" w="2088890">
                  <a:moveTo>
                    <a:pt x="0" y="0"/>
                  </a:moveTo>
                  <a:lnTo>
                    <a:pt x="2088890" y="0"/>
                  </a:lnTo>
                  <a:lnTo>
                    <a:pt x="2088890" y="4979222"/>
                  </a:lnTo>
                  <a:lnTo>
                    <a:pt x="0" y="4979222"/>
                  </a:lnTo>
                  <a:close/>
                </a:path>
              </a:pathLst>
            </a:custGeom>
            <a:solidFill>
              <a:srgbClr val="FFFFFF"/>
            </a:solidFill>
          </p:spPr>
        </p:sp>
        <p:sp>
          <p:nvSpPr>
            <p:cNvPr name="TextBox 4" id="4"/>
            <p:cNvSpPr txBox="true"/>
            <p:nvPr/>
          </p:nvSpPr>
          <p:spPr>
            <a:xfrm>
              <a:off x="0" y="-38100"/>
              <a:ext cx="2088890" cy="501732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63875" y="207153"/>
            <a:ext cx="3717715" cy="2980931"/>
          </a:xfrm>
          <a:custGeom>
            <a:avLst/>
            <a:gdLst/>
            <a:ahLst/>
            <a:cxnLst/>
            <a:rect r="r" b="b" t="t" l="l"/>
            <a:pathLst>
              <a:path h="2980931" w="3717715">
                <a:moveTo>
                  <a:pt x="0" y="0"/>
                </a:moveTo>
                <a:lnTo>
                  <a:pt x="3717715" y="0"/>
                </a:lnTo>
                <a:lnTo>
                  <a:pt x="3717715" y="2980932"/>
                </a:lnTo>
                <a:lnTo>
                  <a:pt x="0" y="298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15411" y="83100"/>
            <a:ext cx="3135103" cy="3229038"/>
          </a:xfrm>
          <a:custGeom>
            <a:avLst/>
            <a:gdLst/>
            <a:ahLst/>
            <a:cxnLst/>
            <a:rect r="r" b="b" t="t" l="l"/>
            <a:pathLst>
              <a:path h="3229038" w="3135103">
                <a:moveTo>
                  <a:pt x="0" y="0"/>
                </a:moveTo>
                <a:lnTo>
                  <a:pt x="3135103" y="0"/>
                </a:lnTo>
                <a:lnTo>
                  <a:pt x="3135103" y="3229038"/>
                </a:lnTo>
                <a:lnTo>
                  <a:pt x="0" y="3229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049754"/>
            <a:ext cx="16521814" cy="814248"/>
          </a:xfrm>
          <a:prstGeom prst="rect">
            <a:avLst/>
          </a:prstGeom>
        </p:spPr>
        <p:txBody>
          <a:bodyPr anchor="t" rtlCol="false" tIns="0" lIns="0" bIns="0" rIns="0">
            <a:spAutoFit/>
          </a:bodyPr>
          <a:lstStyle/>
          <a:p>
            <a:pPr algn="ctr" marL="0" indent="0" lvl="0">
              <a:lnSpc>
                <a:spcPts val="6173"/>
              </a:lnSpc>
              <a:spcBef>
                <a:spcPct val="0"/>
              </a:spcBef>
            </a:pPr>
            <a:r>
              <a:rPr lang="en-US" sz="6112">
                <a:solidFill>
                  <a:srgbClr val="000000"/>
                </a:solidFill>
                <a:latin typeface="Inter Bold"/>
              </a:rPr>
              <a:t>NỘI DUNG CHÍNH ĐỀ TÀI</a:t>
            </a:r>
          </a:p>
        </p:txBody>
      </p:sp>
      <p:sp>
        <p:nvSpPr>
          <p:cNvPr name="TextBox 8" id="8"/>
          <p:cNvSpPr txBox="true"/>
          <p:nvPr/>
        </p:nvSpPr>
        <p:spPr>
          <a:xfrm rot="0">
            <a:off x="1316954" y="3387077"/>
            <a:ext cx="14952335" cy="7447922"/>
          </a:xfrm>
          <a:prstGeom prst="rect">
            <a:avLst/>
          </a:prstGeom>
        </p:spPr>
        <p:txBody>
          <a:bodyPr anchor="t" rtlCol="false" tIns="0" lIns="0" bIns="0" rIns="0">
            <a:spAutoFit/>
          </a:bodyPr>
          <a:lstStyle/>
          <a:p>
            <a:pPr>
              <a:lnSpc>
                <a:spcPts val="4234"/>
              </a:lnSpc>
            </a:pPr>
            <a:r>
              <a:rPr lang="en-US" sz="3024">
                <a:solidFill>
                  <a:srgbClr val="000000"/>
                </a:solidFill>
                <a:latin typeface="Noto Sans Bold"/>
              </a:rPr>
              <a:t> </a:t>
            </a:r>
            <a:r>
              <a:rPr lang="en-US" sz="3024">
                <a:solidFill>
                  <a:srgbClr val="000000"/>
                </a:solidFill>
                <a:latin typeface="Noto Sans"/>
              </a:rPr>
              <a:t> Đồ án này tập trung vào việc nghiên cứu về EmberJS, một JavaScript framework mạnh mẽ và cách áp dụng nó trong phát triển ứng dụng web hiện nay. Vấn đề cơ bản là làm thế nào để có thể sử dụng các tính năng của EmberJS làm cho trang web bán sách trở nên hấp dẫn hơn, tăng cường tính linh hoạt và hiệu suất phát triển.</a:t>
            </a:r>
          </a:p>
          <a:p>
            <a:pPr>
              <a:lnSpc>
                <a:spcPts val="4234"/>
              </a:lnSpc>
            </a:pPr>
            <a:r>
              <a:rPr lang="en-US" sz="3024">
                <a:solidFill>
                  <a:srgbClr val="000000"/>
                </a:solidFill>
                <a:latin typeface="Noto Sans"/>
              </a:rPr>
              <a:t>Đồ án này tập trung vào việc nghiên cứu về EmberJS, một JavaScript framework mạnh mẽ và cách áp dụng nó trong phát triển ứng dụng web hiện nay. Vấn đề cơ bản là làm thế nào để có thể sử dụng các tính năng của EmberJS làm cho trang web bán sách trở nên hấp dẫn hơn, tăng cường tính linh hoạt và hiệu suất phát triển.</a:t>
            </a:r>
          </a:p>
          <a:p>
            <a:pPr>
              <a:lnSpc>
                <a:spcPts val="4234"/>
              </a:lnSpc>
            </a:pPr>
          </a:p>
          <a:p>
            <a:pPr algn="ctr">
              <a:lnSpc>
                <a:spcPts val="4234"/>
              </a:lnSpc>
            </a:pPr>
          </a:p>
          <a:p>
            <a:pPr algn="ctr">
              <a:lnSpc>
                <a:spcPts val="4234"/>
              </a:lnSpc>
            </a:pPr>
          </a:p>
          <a:p>
            <a:pPr algn="ctr">
              <a:lnSpc>
                <a:spcPts val="423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5400000">
            <a:off x="5487115" y="-3264774"/>
            <a:ext cx="7931253" cy="18905483"/>
            <a:chOff x="0" y="0"/>
            <a:chExt cx="2088890" cy="4979222"/>
          </a:xfrm>
        </p:grpSpPr>
        <p:sp>
          <p:nvSpPr>
            <p:cNvPr name="Freeform 3" id="3"/>
            <p:cNvSpPr/>
            <p:nvPr/>
          </p:nvSpPr>
          <p:spPr>
            <a:xfrm flipH="false" flipV="false" rot="0">
              <a:off x="0" y="0"/>
              <a:ext cx="2088890" cy="4979222"/>
            </a:xfrm>
            <a:custGeom>
              <a:avLst/>
              <a:gdLst/>
              <a:ahLst/>
              <a:cxnLst/>
              <a:rect r="r" b="b" t="t" l="l"/>
              <a:pathLst>
                <a:path h="4979222" w="2088890">
                  <a:moveTo>
                    <a:pt x="0" y="0"/>
                  </a:moveTo>
                  <a:lnTo>
                    <a:pt x="2088890" y="0"/>
                  </a:lnTo>
                  <a:lnTo>
                    <a:pt x="2088890" y="4979222"/>
                  </a:lnTo>
                  <a:lnTo>
                    <a:pt x="0" y="4979222"/>
                  </a:lnTo>
                  <a:close/>
                </a:path>
              </a:pathLst>
            </a:custGeom>
            <a:solidFill>
              <a:srgbClr val="FFFFFF"/>
            </a:solidFill>
          </p:spPr>
        </p:sp>
        <p:sp>
          <p:nvSpPr>
            <p:cNvPr name="TextBox 4" id="4"/>
            <p:cNvSpPr txBox="true"/>
            <p:nvPr/>
          </p:nvSpPr>
          <p:spPr>
            <a:xfrm>
              <a:off x="0" y="-38100"/>
              <a:ext cx="2088890" cy="501732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63875" y="207153"/>
            <a:ext cx="3717715" cy="2980931"/>
          </a:xfrm>
          <a:custGeom>
            <a:avLst/>
            <a:gdLst/>
            <a:ahLst/>
            <a:cxnLst/>
            <a:rect r="r" b="b" t="t" l="l"/>
            <a:pathLst>
              <a:path h="2980931" w="3717715">
                <a:moveTo>
                  <a:pt x="0" y="0"/>
                </a:moveTo>
                <a:lnTo>
                  <a:pt x="3717715" y="0"/>
                </a:lnTo>
                <a:lnTo>
                  <a:pt x="3717715" y="2980932"/>
                </a:lnTo>
                <a:lnTo>
                  <a:pt x="0" y="298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15411" y="83100"/>
            <a:ext cx="3135103" cy="3229038"/>
          </a:xfrm>
          <a:custGeom>
            <a:avLst/>
            <a:gdLst/>
            <a:ahLst/>
            <a:cxnLst/>
            <a:rect r="r" b="b" t="t" l="l"/>
            <a:pathLst>
              <a:path h="3229038" w="3135103">
                <a:moveTo>
                  <a:pt x="0" y="0"/>
                </a:moveTo>
                <a:lnTo>
                  <a:pt x="3135103" y="0"/>
                </a:lnTo>
                <a:lnTo>
                  <a:pt x="3135103" y="3229038"/>
                </a:lnTo>
                <a:lnTo>
                  <a:pt x="0" y="3229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049754"/>
            <a:ext cx="16521814" cy="814248"/>
          </a:xfrm>
          <a:prstGeom prst="rect">
            <a:avLst/>
          </a:prstGeom>
        </p:spPr>
        <p:txBody>
          <a:bodyPr anchor="t" rtlCol="false" tIns="0" lIns="0" bIns="0" rIns="0">
            <a:spAutoFit/>
          </a:bodyPr>
          <a:lstStyle/>
          <a:p>
            <a:pPr algn="ctr" marL="0" indent="0" lvl="0">
              <a:lnSpc>
                <a:spcPts val="6173"/>
              </a:lnSpc>
              <a:spcBef>
                <a:spcPct val="0"/>
              </a:spcBef>
            </a:pPr>
            <a:r>
              <a:rPr lang="en-US" sz="6112">
                <a:solidFill>
                  <a:srgbClr val="000000"/>
                </a:solidFill>
                <a:latin typeface="Inter Bold"/>
              </a:rPr>
              <a:t>MỤC ĐÍCH CHÍNH ĐỀ TÀI</a:t>
            </a:r>
          </a:p>
        </p:txBody>
      </p:sp>
      <p:sp>
        <p:nvSpPr>
          <p:cNvPr name="TextBox 8" id="8"/>
          <p:cNvSpPr txBox="true"/>
          <p:nvPr/>
        </p:nvSpPr>
        <p:spPr>
          <a:xfrm rot="0">
            <a:off x="1835756" y="4241889"/>
            <a:ext cx="13988846" cy="4780922"/>
          </a:xfrm>
          <a:prstGeom prst="rect">
            <a:avLst/>
          </a:prstGeom>
        </p:spPr>
        <p:txBody>
          <a:bodyPr anchor="t" rtlCol="false" tIns="0" lIns="0" bIns="0" rIns="0">
            <a:spAutoFit/>
          </a:bodyPr>
          <a:lstStyle/>
          <a:p>
            <a:pPr>
              <a:lnSpc>
                <a:spcPts val="4234"/>
              </a:lnSpc>
            </a:pPr>
            <a:r>
              <a:rPr lang="en-US" sz="3024">
                <a:solidFill>
                  <a:srgbClr val="000000"/>
                </a:solidFill>
                <a:latin typeface="Noto Sans Bold"/>
              </a:rPr>
              <a:t> </a:t>
            </a:r>
            <a:r>
              <a:rPr lang="en-US" sz="3024">
                <a:solidFill>
                  <a:srgbClr val="000000"/>
                </a:solidFill>
                <a:latin typeface="Noto Sans"/>
              </a:rPr>
              <a:t> Mục đích chính của đồ án này là hiểu rõ các kiến thức cơ bản về các tính năng và lợi ích của EmberJS, đồng thời áp dụng kiến thức đó vào việc xây dựng các ứng dụng web thực tế. Tôi mong muốn không chỉ có kiến thức lý thuyết mà còn có khả năng ứng dụng linh hoạt trong các dự án thực tế.</a:t>
            </a:r>
          </a:p>
          <a:p>
            <a:pPr>
              <a:lnSpc>
                <a:spcPts val="4234"/>
              </a:lnSpc>
            </a:pPr>
          </a:p>
          <a:p>
            <a:pPr>
              <a:lnSpc>
                <a:spcPts val="4234"/>
              </a:lnSpc>
            </a:pPr>
          </a:p>
          <a:p>
            <a:pPr algn="ctr">
              <a:lnSpc>
                <a:spcPts val="4234"/>
              </a:lnSpc>
            </a:pPr>
          </a:p>
          <a:p>
            <a:pPr algn="ctr">
              <a:lnSpc>
                <a:spcPts val="4234"/>
              </a:lnSpc>
            </a:pPr>
          </a:p>
          <a:p>
            <a:pPr algn="ctr">
              <a:lnSpc>
                <a:spcPts val="423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9F4E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43506" y="2338644"/>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2282" y="1123950"/>
            <a:ext cx="7554883" cy="66357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Inter Bold"/>
              </a:rPr>
              <a:t>FONT-END</a:t>
            </a:r>
          </a:p>
        </p:txBody>
      </p:sp>
      <p:sp>
        <p:nvSpPr>
          <p:cNvPr name="TextBox 7" id="7"/>
          <p:cNvSpPr txBox="true"/>
          <p:nvPr/>
        </p:nvSpPr>
        <p:spPr>
          <a:xfrm rot="0">
            <a:off x="1091330" y="2389010"/>
            <a:ext cx="1460302"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Bold"/>
              </a:rPr>
              <a:t>HTML:</a:t>
            </a:r>
          </a:p>
        </p:txBody>
      </p:sp>
      <p:sp>
        <p:nvSpPr>
          <p:cNvPr name="TextBox 8" id="8"/>
          <p:cNvSpPr txBox="true"/>
          <p:nvPr/>
        </p:nvSpPr>
        <p:spPr>
          <a:xfrm rot="0">
            <a:off x="650293" y="3373319"/>
            <a:ext cx="7299134" cy="54476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rPr>
              <a:t>HTML (viết tắt của từ HyperText Markup Language, hay còn gọi là "Ngôn ngữ Đánh dấu Siêu văn bản") là một </a:t>
            </a:r>
            <a:r>
              <a:rPr lang="en-US" sz="3399">
                <a:solidFill>
                  <a:srgbClr val="000000"/>
                </a:solidFill>
                <a:latin typeface="Times New Roman"/>
                <a:hlinkClick r:id="rId4" tooltip="https://vi.wikipedia.org/wiki/Ng%C3%B4n_ng%E1%BB%AF_%C4%91%C3%A1nh_d%E1%BA%A5u"/>
              </a:rPr>
              <a:t>ngôn ngữ đánh dấu</a:t>
            </a:r>
            <a:r>
              <a:rPr lang="en-US" sz="3399">
                <a:solidFill>
                  <a:srgbClr val="000000"/>
                </a:solidFill>
                <a:latin typeface="Times New Roman"/>
              </a:rPr>
              <a:t> được thiết kế ra để tạo nên các </a:t>
            </a:r>
            <a:r>
              <a:rPr lang="en-US" sz="3399">
                <a:solidFill>
                  <a:srgbClr val="000000"/>
                </a:solidFill>
                <a:latin typeface="Times New Roman"/>
                <a:hlinkClick r:id="rId5" tooltip="https://vi.wikipedia.org/wiki/Website"/>
              </a:rPr>
              <a:t>trang web</a:t>
            </a:r>
            <a:r>
              <a:rPr lang="en-US" sz="3399">
                <a:solidFill>
                  <a:srgbClr val="000000"/>
                </a:solidFill>
                <a:latin typeface="Times New Roman"/>
              </a:rPr>
              <a:t> trên </a:t>
            </a:r>
            <a:r>
              <a:rPr lang="en-US" sz="3399">
                <a:solidFill>
                  <a:srgbClr val="000000"/>
                </a:solidFill>
                <a:latin typeface="Times New Roman"/>
                <a:hlinkClick r:id="rId6" tooltip="https://vi.wikipedia.org/wiki/World_Wide_Web"/>
              </a:rPr>
              <a:t>World Wide Web</a:t>
            </a:r>
            <a:r>
              <a:rPr lang="en-US" sz="3399">
                <a:solidFill>
                  <a:srgbClr val="000000"/>
                </a:solidFill>
                <a:latin typeface="Times New Roman"/>
              </a:rPr>
              <a:t>. Nó có thể được trợ giúp bởi các công nghệ như </a:t>
            </a:r>
            <a:r>
              <a:rPr lang="en-US" sz="3399">
                <a:solidFill>
                  <a:srgbClr val="000000"/>
                </a:solidFill>
                <a:latin typeface="Times New Roman"/>
                <a:hlinkClick r:id="rId7" tooltip="https://vi.wikipedia.org/wiki/CSS"/>
              </a:rPr>
              <a:t>CSS</a:t>
            </a:r>
            <a:r>
              <a:rPr lang="en-US" sz="3399">
                <a:solidFill>
                  <a:srgbClr val="000000"/>
                </a:solidFill>
                <a:latin typeface="Times New Roman"/>
              </a:rPr>
              <a:t> và các ngôn ngữ kịch bản giống như </a:t>
            </a:r>
            <a:r>
              <a:rPr lang="en-US" sz="3399">
                <a:solidFill>
                  <a:srgbClr val="000000"/>
                </a:solidFill>
                <a:latin typeface="Times New Roman"/>
                <a:hlinkClick r:id="rId8" tooltip="https://vi.wikipedia.org/wiki/JavaScript"/>
              </a:rPr>
              <a:t>JavaScript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9F4E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43506" y="2338644"/>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2282" y="1123950"/>
            <a:ext cx="7554883" cy="66357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Inter Bold"/>
              </a:rPr>
              <a:t>FONT-END</a:t>
            </a:r>
          </a:p>
        </p:txBody>
      </p:sp>
      <p:sp>
        <p:nvSpPr>
          <p:cNvPr name="TextBox 7" id="7"/>
          <p:cNvSpPr txBox="true"/>
          <p:nvPr/>
        </p:nvSpPr>
        <p:spPr>
          <a:xfrm rot="0">
            <a:off x="1358626" y="2389010"/>
            <a:ext cx="925711"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Bold"/>
              </a:rPr>
              <a:t>CSS:</a:t>
            </a:r>
          </a:p>
        </p:txBody>
      </p:sp>
      <p:sp>
        <p:nvSpPr>
          <p:cNvPr name="TextBox 8" id="8"/>
          <p:cNvSpPr txBox="true"/>
          <p:nvPr/>
        </p:nvSpPr>
        <p:spPr>
          <a:xfrm rot="0">
            <a:off x="694762" y="3758715"/>
            <a:ext cx="7299134" cy="424751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rPr>
              <a:t>CSS là viết tắt của Cascading Style Sheets, là một </a:t>
            </a:r>
            <a:r>
              <a:rPr lang="en-US" sz="3399">
                <a:solidFill>
                  <a:srgbClr val="000000"/>
                </a:solidFill>
                <a:latin typeface="Times New Roman"/>
                <a:hlinkClick r:id="rId4" tooltip="https://glints.com/vn/blog/ban-can-hoc-bao-nhieu-ngon-ngu-lap-trinh-de-tro-thanh-developer/"/>
              </a:rPr>
              <a:t>ngôn ngữ </a:t>
            </a:r>
            <a:r>
              <a:rPr lang="en-US" sz="3399">
                <a:solidFill>
                  <a:srgbClr val="000000"/>
                </a:solidFill>
                <a:latin typeface="Times New Roman"/>
              </a:rPr>
              <a:t>thiết kế được sử dụng nhằm mục đích đơn giản hóa quá trình tạo nên một website. CSS được ra mắt vào năm 1996 bởi World Wide Web Consortium (W3C). </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9F4E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43506" y="2338644"/>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2282" y="1123950"/>
            <a:ext cx="7554883" cy="66357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Inter Bold"/>
              </a:rPr>
              <a:t>FONT-END</a:t>
            </a:r>
          </a:p>
        </p:txBody>
      </p:sp>
      <p:sp>
        <p:nvSpPr>
          <p:cNvPr name="TextBox 7" id="7"/>
          <p:cNvSpPr txBox="true"/>
          <p:nvPr/>
        </p:nvSpPr>
        <p:spPr>
          <a:xfrm rot="0">
            <a:off x="624829" y="2389010"/>
            <a:ext cx="2393305"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Bold"/>
              </a:rPr>
              <a:t>JavaScript:</a:t>
            </a:r>
          </a:p>
        </p:txBody>
      </p:sp>
      <p:sp>
        <p:nvSpPr>
          <p:cNvPr name="TextBox 8" id="8"/>
          <p:cNvSpPr txBox="true"/>
          <p:nvPr/>
        </p:nvSpPr>
        <p:spPr>
          <a:xfrm rot="0">
            <a:off x="694762" y="3758715"/>
            <a:ext cx="7299134" cy="6047740"/>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rPr>
              <a:t>JavaScript là ngôn ngữ lập trình website phổ biến hiện nay, nó được tích hợp và nhúng vào HTML giúp website trở nên sống động hơn. JavaScript đóng vai trò như là một phần của trang web, thực thi cho phép Client-side script từ phía người dùng cũng như phía máy chủ (NodeJS) tạo ra các trang web động.</a:t>
            </a:r>
          </a:p>
          <a:p>
            <a:pPr algn="ct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9F4E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65553" y="501388"/>
            <a:ext cx="7554883" cy="66357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Inter Bold"/>
              </a:rPr>
              <a:t>EMBERJS </a:t>
            </a:r>
          </a:p>
        </p:txBody>
      </p:sp>
      <p:sp>
        <p:nvSpPr>
          <p:cNvPr name="TextBox 6" id="6"/>
          <p:cNvSpPr txBox="true"/>
          <p:nvPr/>
        </p:nvSpPr>
        <p:spPr>
          <a:xfrm rot="0">
            <a:off x="1028700" y="1590115"/>
            <a:ext cx="30789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ans"/>
              </a:rPr>
              <a:t>EMBERJS LÀ GÌ:</a:t>
            </a:r>
          </a:p>
        </p:txBody>
      </p:sp>
      <p:sp>
        <p:nvSpPr>
          <p:cNvPr name="TextBox 7" id="7"/>
          <p:cNvSpPr txBox="true"/>
          <p:nvPr/>
        </p:nvSpPr>
        <p:spPr>
          <a:xfrm rot="0">
            <a:off x="416886" y="2608655"/>
            <a:ext cx="7892050" cy="74485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Inter"/>
              </a:rPr>
              <a:t> EmberJS là một framework mã nguồn mở JavaScript phía client dùng cho phát triển các ứng dụng web và sử dụng mô hình MVC (Model-View-Controller).</a:t>
            </a:r>
          </a:p>
          <a:p>
            <a:pPr marL="647702" indent="-323851" lvl="1">
              <a:lnSpc>
                <a:spcPts val="4200"/>
              </a:lnSpc>
              <a:buFont typeface="Arial"/>
              <a:buChar char="•"/>
            </a:pPr>
            <a:r>
              <a:rPr lang="en-US" sz="3000">
                <a:solidFill>
                  <a:srgbClr val="000000"/>
                </a:solidFill>
                <a:latin typeface="Inter"/>
              </a:rPr>
              <a:t>Trong EmberJS, route được sử dụng như model, handlebar template giống như view còn controller điều khiển dữ liệu trong model.</a:t>
            </a:r>
          </a:p>
          <a:p>
            <a:pPr marL="647702" indent="-323851" lvl="1">
              <a:lnSpc>
                <a:spcPts val="4200"/>
              </a:lnSpc>
              <a:buFont typeface="Arial"/>
              <a:buChar char="•"/>
            </a:pPr>
            <a:r>
              <a:rPr lang="en-US" sz="3000">
                <a:solidFill>
                  <a:srgbClr val="000000"/>
                </a:solidFill>
                <a:latin typeface="Inter"/>
              </a:rPr>
              <a:t>EmberJS tên thật là SproutCore MVC framework. Được phát triển bởi Yehuda Katz và bắt đầu phát hành vào tháng 12 năm 2011.</a:t>
            </a:r>
          </a:p>
          <a:p>
            <a:pPr algn="ctr">
              <a:lnSpc>
                <a:spcPts val="4200"/>
              </a:lnSpc>
            </a:pPr>
          </a:p>
          <a:p>
            <a:pPr algn="ctr">
              <a:lnSpc>
                <a:spcPts val="4200"/>
              </a:lnSpc>
            </a:pPr>
          </a:p>
        </p:txBody>
      </p:sp>
      <p:sp>
        <p:nvSpPr>
          <p:cNvPr name="Freeform 8" id="8"/>
          <p:cNvSpPr/>
          <p:nvPr/>
        </p:nvSpPr>
        <p:spPr>
          <a:xfrm flipH="false" flipV="false" rot="0">
            <a:off x="10743506" y="2338644"/>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BEAE"/>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9F4E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9117" y="540558"/>
            <a:ext cx="7554883" cy="744728"/>
          </a:xfrm>
          <a:prstGeom prst="rect">
            <a:avLst/>
          </a:prstGeom>
        </p:spPr>
        <p:txBody>
          <a:bodyPr anchor="t" rtlCol="false" tIns="0" lIns="0" bIns="0" rIns="0">
            <a:spAutoFit/>
          </a:bodyPr>
          <a:lstStyle/>
          <a:p>
            <a:pPr marL="0" indent="0" lvl="0">
              <a:lnSpc>
                <a:spcPts val="5655"/>
              </a:lnSpc>
            </a:pPr>
            <a:r>
              <a:rPr lang="en-US" sz="5599">
                <a:solidFill>
                  <a:srgbClr val="000000"/>
                </a:solidFill>
                <a:latin typeface="Inter Bold"/>
              </a:rPr>
              <a:t>EMBERJS </a:t>
            </a:r>
          </a:p>
        </p:txBody>
      </p:sp>
      <p:sp>
        <p:nvSpPr>
          <p:cNvPr name="TextBox 6" id="6"/>
          <p:cNvSpPr txBox="true"/>
          <p:nvPr/>
        </p:nvSpPr>
        <p:spPr>
          <a:xfrm rot="0">
            <a:off x="891566" y="1800799"/>
            <a:ext cx="6853752" cy="537845"/>
          </a:xfrm>
          <a:prstGeom prst="rect">
            <a:avLst/>
          </a:prstGeom>
        </p:spPr>
        <p:txBody>
          <a:bodyPr anchor="t" rtlCol="false" tIns="0" lIns="0" bIns="0" rIns="0">
            <a:spAutoFit/>
          </a:bodyPr>
          <a:lstStyle/>
          <a:p>
            <a:pPr algn="ctr">
              <a:lnSpc>
                <a:spcPts val="4480"/>
              </a:lnSpc>
            </a:pPr>
            <a:r>
              <a:rPr lang="en-US" sz="3200">
                <a:solidFill>
                  <a:srgbClr val="000000"/>
                </a:solidFill>
                <a:latin typeface="Noto Sans Bold"/>
              </a:rPr>
              <a:t>TẠI SAO NÊN SỬ DỤNG EMBERJS</a:t>
            </a:r>
          </a:p>
        </p:txBody>
      </p:sp>
      <p:sp>
        <p:nvSpPr>
          <p:cNvPr name="TextBox 7" id="7"/>
          <p:cNvSpPr txBox="true"/>
          <p:nvPr/>
        </p:nvSpPr>
        <p:spPr>
          <a:xfrm rot="0">
            <a:off x="372417" y="2591690"/>
            <a:ext cx="8603550" cy="9048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Inter"/>
              </a:rPr>
              <a:t>EmberJS là một framework mã nguồn mở JavaScript theo MIT license.</a:t>
            </a:r>
          </a:p>
          <a:p>
            <a:pPr>
              <a:lnSpc>
                <a:spcPts val="4200"/>
              </a:lnSpc>
            </a:pPr>
            <a:r>
              <a:rPr lang="en-US" sz="3000">
                <a:solidFill>
                  <a:srgbClr val="000000"/>
                </a:solidFill>
                <a:latin typeface="Inter"/>
              </a:rPr>
              <a:t>Linh hoạt cho các trang web tốc độ cao, tăng hiệu suất của ứng dụng mà không cần reload trang.</a:t>
            </a:r>
          </a:p>
          <a:p>
            <a:pPr marL="647702" indent="-323851" lvl="1">
              <a:lnSpc>
                <a:spcPts val="4200"/>
              </a:lnSpc>
              <a:buFont typeface="Arial"/>
              <a:buChar char="•"/>
            </a:pPr>
            <a:r>
              <a:rPr lang="en-US" sz="3000">
                <a:solidFill>
                  <a:srgbClr val="000000"/>
                </a:solidFill>
                <a:latin typeface="Inter"/>
              </a:rPr>
              <a:t>Có các thư viện handlebars templating tương tự như HTML.</a:t>
            </a:r>
          </a:p>
          <a:p>
            <a:pPr marL="647702" indent="-323851" lvl="1">
              <a:lnSpc>
                <a:spcPts val="4200"/>
              </a:lnSpc>
              <a:buFont typeface="Arial"/>
              <a:buChar char="•"/>
            </a:pPr>
            <a:r>
              <a:rPr lang="en-US" sz="3000">
                <a:solidFill>
                  <a:srgbClr val="000000"/>
                </a:solidFill>
                <a:latin typeface="Inter"/>
              </a:rPr>
              <a:t>Có kích thước nhỏ hơn các thư viện Javascript khác.</a:t>
            </a:r>
          </a:p>
          <a:p>
            <a:pPr marL="647702" indent="-323851" lvl="1">
              <a:lnSpc>
                <a:spcPts val="4200"/>
              </a:lnSpc>
              <a:buFont typeface="Arial"/>
              <a:buChar char="•"/>
            </a:pPr>
            <a:r>
              <a:rPr lang="en-US" sz="3000">
                <a:solidFill>
                  <a:srgbClr val="000000"/>
                </a:solidFill>
                <a:latin typeface="Inter"/>
              </a:rPr>
              <a:t>Data binding được hỗ trợ đầy đủ. Có sự liên kết giữa 2 thuộc tính, khi một thuộc tính thay đổi mà tác động đến thuộc tính còn lại thì thuộc tính còn lại cũng được update theo.</a:t>
            </a:r>
          </a:p>
          <a:p>
            <a:pPr>
              <a:lnSpc>
                <a:spcPts val="4200"/>
              </a:lnSpc>
            </a:pPr>
            <a:r>
              <a:rPr lang="en-US" sz="3000">
                <a:solidFill>
                  <a:srgbClr val="000000"/>
                </a:solidFill>
                <a:latin typeface="Inter"/>
              </a:rPr>
              <a:t>.</a:t>
            </a:r>
          </a:p>
          <a:p>
            <a:pPr algn="ctr">
              <a:lnSpc>
                <a:spcPts val="4200"/>
              </a:lnSpc>
            </a:pPr>
          </a:p>
          <a:p>
            <a:pPr algn="ctr">
              <a:lnSpc>
                <a:spcPts val="4200"/>
              </a:lnSpc>
            </a:pPr>
          </a:p>
        </p:txBody>
      </p:sp>
      <p:sp>
        <p:nvSpPr>
          <p:cNvPr name="Freeform 8" id="8"/>
          <p:cNvSpPr/>
          <p:nvPr/>
        </p:nvSpPr>
        <p:spPr>
          <a:xfrm flipH="false" flipV="false" rot="0">
            <a:off x="10743506" y="2338644"/>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DAFxgusa6zQ</dc:identifier>
  <dcterms:modified xsi:type="dcterms:W3CDTF">2011-08-01T06:04:30Z</dcterms:modified>
  <cp:revision>1</cp:revision>
  <dc:title>PPT EMBERJS</dc:title>
</cp:coreProperties>
</file>